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
  </p:notesMasterIdLst>
  <p:sldIdLst>
    <p:sldId id="256" r:id="rId2"/>
    <p:sldId id="257" r:id="rId3"/>
  </p:sldIdLst>
  <p:sldSz cx="43891200" cy="32918400"/>
  <p:notesSz cx="7104063" cy="10234613"/>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n Shengnan" initials="HS" lastIdx="3" clrIdx="0">
    <p:extLst>
      <p:ext uri="{19B8F6BF-5375-455C-9EA6-DF929625EA0E}">
        <p15:presenceInfo xmlns:p15="http://schemas.microsoft.com/office/powerpoint/2012/main" userId="da27b1d1c629aec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0009" autoAdjust="0"/>
    <p:restoredTop sz="94434" autoAdjust="0"/>
  </p:normalViewPr>
  <p:slideViewPr>
    <p:cSldViewPr snapToGrid="0">
      <p:cViewPr>
        <p:scale>
          <a:sx n="30" d="100"/>
          <a:sy n="30" d="100"/>
        </p:scale>
        <p:origin x="-2621" y="-28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notesMaster" Target="notesMasters/notesMaster1.xml"/><Relationship Id="rId9"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8-05T15:37:28.242" idx="2">
    <p:pos x="-3686" y="6251"/>
    <p:text>Is the 4-fold shape a criteria or any kind of shape can be applied?</p:text>
    <p:extLst>
      <p:ext uri="{C676402C-5697-4E1C-873F-D02D1690AC5C}">
        <p15:threadingInfo xmlns:p15="http://schemas.microsoft.com/office/powerpoint/2012/main" timeZoneBias="300"/>
      </p:ext>
    </p:extLst>
  </p:cm>
  <p:cm authorId="1" dt="2019-08-05T15:38:23.626" idx="3">
    <p:pos x="-4910" y="9964"/>
    <p:text>Not sure if that's the way to describe the effect when applying 4-fold symmerty</p:text>
    <p:extLst>
      <p:ext uri="{C676402C-5697-4E1C-873F-D02D1690AC5C}">
        <p15:threadingInfo xmlns:p15="http://schemas.microsoft.com/office/powerpoint/2012/main" timeZoneBias="30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8-05T21:11:28.1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0,'1'25,"1"0,1 0,6 20,-1-6,50 242,-12-66,6 123,-19 52,-16 63,-17-318,14 459,11 24,-20-544,3 0,3 0,18 62,-2-11,1 29,-7 0,-6 2,-8 0,-6 11,-2-137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8-05T21:11:29.52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3642 0,'-894'6,"-251"27,999-29,0-3,-37-1,156 0,-1 1,1 0,-19 1,-44 2,-49 2,1 1,1 2,1 2,72-6,2-1,1-1,-45 0,103-3,0 0,0 1,0-1,0 0,0 0,0 0,0 1,1-1,-1 1,0-1,1 0,-1 1,1-1,-1 1,1 0,0-1,0 1,0 0,0-1,0 1,0 0,1-1,-1 1,1 0,0 0,0 0,0 0,0-1,0 1,0 0,1 0,0 0,0 0,-1 0,2 0,-1-1,0 1,1 0,-1 0,1 0,0 0,0 0,0-1,0 1,1 0,-1 0,1 0,-1-1,1 1,0 0,0-1,0 1,1 0,-1-1,0 1,1-1,-1 1,1-1,0 1,1-1,7 1,0 0,0 0,0 0,1 0,-1-1,1 1,4-1,87-1,-57 1,12-1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8-05T20:25:46.639"/>
    </inkml:context>
    <inkml:brush xml:id="br0">
      <inkml:brushProperty name="width" value="0.35" units="cm"/>
      <inkml:brushProperty name="height" value="0.35" units="cm"/>
      <inkml:brushProperty name="color" value="#FFFFFF"/>
      <inkml:brushProperty name="ignorePressure" value="1"/>
    </inkml:brush>
  </inkml:definitions>
  <inkml:trace contextRef="#ctx0" brushRef="#br0">787 834,'-39'1,"5"-1,-15-1,46 1,0-1,0 1,1-1,-1 0,0 1,0-1,0 0,0 0,1 0,-1 0,1-1,0 1,-1-1,0-1,1 2,0-1,0 0,1 0,-1 0,2 0,-2 0,1 0,0-1,0 1,0 0,1-1,-1 1,0 0,1-1,-1 1,1-2,1-9,0 1,0 0,2 0,0 0,0-1,0 1,2 0,10-27,2 1,1 0,2 2,2 0,2 1,0 1,18-16,-27 34,0 0,2 1,-1 0,2 2,0 0,1 1,0 0,1 1,0 1,1 2,0-1,0 2,1 1,16-3,-30 7,1 0,0 2,0-1,0 0,0 1,0 1,6 0,-11 0,-1 0,2 0,-2 0,1 0,-1 1,1-1,0 1,-1 0,0 0,1 0,-1 0,0 1,0-1,-1 1,1 0,-1-1,0 2,3 2,-1 0,-1 0,1 2,-1-1,-1 0,0 0,1 1,-1 2,2 11,-2-1,-1 7,0 18,-2 0,-2 0,-3 0,-2-1,-3 6,-2-1,-2-1,-3 1,-2-2,-13 22,-127 191,126-212,-3-2,-1-2,-7 2,30-30,0-2,-10 7,19-16,0 0,-1-2,1 1,-1 0,0 0,0-1,0-1,-4 2,9-4,1 1,-1-1,1 0,-1 0,1 0,-1 0,1 0,-1 0,1 0,-1 0,0 0,1 0,-1 0,1-1,-1 0,1 1,-1 0,1-1,-2-1,2 1,-1 0,1-1,-1 1,1-1,-1 1,1-1,-1 0,2 1,-2-1,1-1,1 2,-1-1,0 0,-1-5,0 1,0-1,2 0,-1 0,0 1,1-2,0 2,1-4,2-11,1 0,0 1,2-1,6-14,37-77,-25 67,-14 28,-1-1,-1 0,0 0,-2-1,2-8,-7 23,-1 1,0 0,0-1,0 1,0 0,-1-1,1 1,-1-1,0 3,1 1,0-1,0 0,0 0,0 1,0-1,-1 0,1 0,-1 1,1-1,-1 0,1 1,0-1,-1 0,0 0,0 1,1 0,0-1,-1 1,0-1,0 1,1 0,-1-1,0 1,0-1,1 1,-1 0,-1-1,2 1,-1 0,0 0,0 0,0 0,1 0,-1 0,1 0,-1 0,1 1,0-1,0 0,-1 0,1 1,-1-1,1 0,0 0,-1 1,1-1,0 0,0 0,0 0,-1 1,1-1,0 1,-1-1,1 0,0 0,0 1,0-1,-1 1,1-1,0 1,0-1,0 0,0 0,0 1,0-1,0 1,0-1,2 16,-1-14,6 45,15 101,-19-124,-3-45,0-1,-5-19,4 34,-43-250,9 51,31 177,3 21,0-1,0 1,-1 0,-2-8,4 16,0 0,0 0,0 0,0 0,0 0,0 0,0 0,0 0,-1 0,1 0,0 0,0 0,0 0,0 0,0 0,0 0,0 0,0 0,0 0,0 0,0 0,0 0,0 0,0 0,0 0,0 0,0 0,0 0,0 0,0 0,0 0,0 0,0 0,-1 0,1 0,0 0,0 0,0 0,0 0,0 0,0 0,0 0,0 0,0 0,0 0,0 0,0 0,0 0,0 0,0 0,0 7,0 192,3-100,-2-61,2-26,-3-12,0 0,0 0,0 0,0 0,0 0,0 0,0 1,0-1,0 0,0 0,1 0,-1 0,0 0,0 0,0 0,0 0,0 0,0 1,1-1,-1 0,0 0,0 0,0 0,0 0,0 0,0 0,0 0,0 0,0 0,0 0,0 0,1 0,-1 0,0 0,0 0,0 0,0 0,0 0,1 0,-1-1,0 1,0 0,0 0,0 0,0 0,2-2,0 0,-1 0,1 0,-2 0,2 0,-1 0,1-3,12-31,-1 0,6-31,13-79,-6 0,-26 141,1 1,1-1,-1 0,1 0,1-1,-3 6,0-1,0 1,0 0,0-1,0 1,1 0,-1 0,0 0,0 0,1 0,-1-1,0 1,0 0,1 0,-1-1,0 1,0 0,0 0,0 0,1 0,-1-1,0 1,1 0,-1 0,1 0,-1 0,0 0,0 0,0 0,0 0,1 0,-1 0,1 0,0 1,-1 0,1 0,0-1,0 1,-1 0,1-1,0 2,0-1,-1-1,0 1,1 0,0 0,-1 0,1 1,3 10,0-1,0 1,-1 0,-1 4,7 55,-9-71,16 226,-12-1,-4-216,-3 131,1-104,-3-1,-7 31,11-60,-1 0,0 0,1 0,-2 0,0 0,0 0,0-1,0 0,-1 0,0 1,0-2,-1 1,1 0,-5 3,8-8,0 1,0 0,0-1,0 1,0 0,0 0,0-1,0 0,-1 1,1-1,0 1,0-1,0 0,-1 1,1-1,0 0,0 0,0 0,-1 0,1-1,0 1,-1-1,0 0,1 1,0-1,0 0,-1 0,1 1,0-2,0 2,0-2,0 1,0 0,0 0,1 0,-1-1,0 2,0-2,1 0,-3-6,0 0,0-1,1 0,1 0,-1-5,-4-73,5-79,3 99,1-177,-3 234,1 22,-3 28,-1-1,-2 0,-2 0,-2 0,-2 1,-9 23,-3-2,-23 43,36-82,-1-1,-2 0,1 0,-7 5,4-13,14-13,1 0,0 1,-1-1,0 0,0 1,1-1,0 0,-1 0,0 0,0 0,1 0,-1 0,0 1,0-1,1 0,-1 0,0-1,0 1,1 0,-1 0,1 0,-1 0,0-1,1 1,0-1,-1 1,1 0,-1 0,0-1,1 0,0 1,0-1,-1 1,1 0,0-1,-1 0,1 1,0-1,-1-2,0 0,0 0,0 0,1 0,-1 0,1-1,-1-18,2 0,0 1,2-4,21-112,59-217,26-31,-102 360,10-28,-3-5,-13 54,-1 0,1 0,0 0,-1-1,0 1,0-1,0 4,0 1,0 0,-1 0,1-1,0 0,0 1,0-1,0 1,-1 0,1 0,0 0,0-1,0 1,0-1,-1 1,1 0,0 0,-1 0,1-1,-1 1,1 0,0-1,0 1,-1 0,1 0,-1 0,1-1,-1 1,1 0,0 0,0 0,-1 0,1 0,-1 0,1 0,-1 0,1 0,0 0,-1 0,1 0,-1 0,1 1,-1-1,1 0,0 0,0 0,-1 1,-3 0,1 1,-1 0,1-1,0 2,0-1,-31 24,0 2,-5 7,-14 14,-10 1,-1-4,-16 7,23-12,39-28,-1 0,0 0,0-2,-9 4,22-13,1 0,0 1,0-2,-5 1,9-1,1-1,-1 0,0 0,0 1,1-1,-1 0,0 0,0 0,1 0,-1 0,0 0,0 0,1-1,-1 1,0 0,0 0,1-1,-1 1,0-1,0 1,1 0,-1 0,0-1,0 0,1 1,0 0,-1-1,0 0,1 1,-1-1,1 1,0-1,-1 0,1 1,0-1,-1 0,1 0,-1-2,1 0,0 0,0 0,0 0,0 0,0 1,1-1,0 0,0 1,8-28,-4 17,2-7,-7 19,0 1,0 0,0 0,0 0,0-1,0 1,0-1,0 1,0 0,0 0,0-1,-1 1,1-1,0 1,0-1,0 1,-1 0,1 0,0 0,-5-1,-9 10,-4 11,0 1,-3 6,-7 7,-34 42,42-56,15-17,7-6,2-2,1 0,-1 0,2 0,-1 0,0 1,6-4,41-22,-44 26,35-21,51-26,-75 43,0-1,0 2,2 0,0 1,-16 5,1-1,0 1,0 1,-1-1,1 1,0 0,-1 0,5 1,-8-1,0 0,0 1,0-1,0 1,0 0,0 0,0 0,0-1,-1 2,2-1,-2 0,1 0,-1 1,0-1,1 1,-1-1,1 1,-1-1,0 1,1 0,-2 0,1-1,0 1,0 1,2 4,-2-1,1 1,-1 0,0-1,0 1,-1 1,-1 43,-1-3,2-45,0 0,1 0,-1 0,1 0,0 0,-1 0,1-1,1 1,-2 0,2 0,-1-1,1 1,-1 0,2-1,-1 0,-1 1,2-1,-1 0,0 0,1 0,-1 0,3 1,-1 0,0 0,0 0,0 0,-1 1,1-1,-1 1,0 0,0 0,0 0,-1 1,3 3,-2-1,-1 0,0 0,0 0,0 1,-1-1,0 0,-1 4,0 6,-1 1,-1-1,0 0,-2 0,0 0,-3 5,-15 36,-2-2,-29 48,38-78,0 0,-12 13,23-32,-2-1,1 1,-1-1,-1 0,0 0,1-1,-1 1,-1-2,1 1,-1-1,-2 1,8-4,0 0,-1-1,1 1,0 0,0 0,-1-1,1 0,0 0,0 1,-1-1,0 0,1-1,0 1,0 0,-1 0,1-1,0 1,0-1,-1 0,1 0,-1 0,1-1,0 1,-1-1,2 0,-1 0,-1 0,2 0,-1-1,1 1,-1 0,1 0,-1 0,1-1,0 1,0-1,1 1,-2-2,0-7,0 2,0-1,2 0,-1 0,1-6,1-8,5-22,5-13,16-44,25-55,-31 100,3 3,3 0,1 1,23-27,-31 53,-12 22,-4 6,-3 1,-1-1,0 1,1 0,-1 0,0-1,0 2,0-2,0 1,0 0,0 0,0-1,0 1,0 0,-1 0,1 0,-1 0,-2 9,-1 0,0 0,-1 0,-1 0,0-1,-5 7,7-9,-157 224,89-137,-40 35,46-65,36-36,27-25,-4 4,15-18,-5 7,193-255,-154 198,4 3,2 1,-45 54,18-18,-19 20,-2 1,1 0,0-1,-1 0,1 0,1 1,-2 0,1-1,1 1,-2-1,2 1,-1-1,0 1,0 0,0 0,0 0,0 0,0 0,0 0,1 0,-2 0,2 0,-1 1,-1-1,1 1,0 0,0-1,-1 0,1 1,0 0,0 0,-1-1,0 1,1 0,0-1,-1 1,1 0,-1 0,0-1,1 1,-1 0,0-1,1 2,2 19,-3-21,1 26,-1 0,-3 12,0-8,3 16,0-44,0 1,0 0,1 0,-1 0,1-1,0 1,0 0,0-1,0 1,1-1,-1 1,1-1,1 2,-2-2,0-2,0 1,0 0,0 0,0-1,0 1,0 0,0-1,0 0,0 1,1-1,-1 1,0-1,0 1,1-1,-1 0,0 0,1 0,-2 0,2 0,-1 0,0 0,1 0,-1-1,0 1,0-1,1 1,-2-1,2 1,-1 0,0-1,0 0,0 1,3-3,-1 1,0-1,0 0,0 0,-1 0,1 0,0 0,-1 0,0-1,0 1,-1-1,1 0,0 1,-1-4,0 7,-1 0,0 0,0-1,0 1,0 0,0-1,1 1,-1 0,0-1,0 1,0 0,0 0,0 0,0 0,0-1,0 1,0 0,-1-1,1 1,0 0,0 0,0 0,0 0,0 0,0-1,-1 1,1 0,0-1,0 1,0 0,0 0,0 0,0-1,-1 1,1 0,0 0,0 0,-1 0,1 0,0 0,-1 0,1 0,0 0,0 0,0 0,0 0,-1 0,1 0,0 0,-1 0,1 0,0 0,-1 0,1 0,0 0,0 0,0 0,0 0,-1 0,1 0,0 0,0 0,-1 0,1 0,-1 1,-16 8,-4 6,0 1,-5 7,4-3,-10 4,29-21,-1 0,-1-1,1 0,-4 2,8-4,0 0,-1 1,0-1,1 0,-1 1,1-1,0 0,-1 0,0 1,0-1,1 0,0 0,-1 0,0 0,0 0,1 0,0 0,-1 0,0 0,1-1,-1 1,1 0,-1 0,1-1,-1 1,0 0,1-1,0 1,-1 0,1 0,-1-1,1 1,-1-1,1 1,0 0,0 0,-1-1,1 0,-1 1,1-1,0 1,-1-1,1-2,0 0,0 0,0 1,0-1,0-1,1 1,0 0,0 0,-1 1,1-1,1-2,10-23,9-17,112-190,-78 141,32-51,41-43,-125 182,1 1,0 0,1 0,-1 0,4-2,-8 7,1 0,-1-1,1 1,-1-1,1 1,0-1,-1 1,1 0,-1 0,1 0,0 0,-1 0,1 0,0 0,0 0,-1 0,0 0,0 0,0 0,1 0,-1 0,1 0,-1 0,0 0,1 0,-1 0,0 1,0-1,0 0,0 0,1 1,-1-1,0 0,0 1,1-1,-1 0,0 0,0 0,0 0,0 1,1-1,-1 1,0 2,0-1,0 2,0-1,0 0,0 0,0 1,0-1,-1 0,-1 2,-3 17,-1-1,-1 1,-6 7,-33 66,34-70,-98 181,78-155,-1-2,-37 42,65-86,-17 21,-6 11,23-29,-1 0,2 0,0 0,1 0,-1 1,1 0,0 0,3-8,0 0,-1-1,1 1,0 1,-1-2,1 1,0 1,0-2,0 1,1 0,-1 0,0 0,0 0,1 0,-1 0,0-1,0 0,1 0,-1 0,0 0,0 1,0-1,0 0,0 0,0 0,1 0,-1 0,0 0,0 1,1-1,-1 0,0 0,1 0,-1 0,0 0,0 0,0 0,0 0,0 0,1 0,9-4,-1-2,0-1,0 0,0 0,-1 0,-1-1,5-6,-11 13,67-80,8-9,-54 69,-14 15,-8 6,0 0,0 0,1 0,-1 0,0 0,0 0,0 1,0-1,0 0,0 0,0 0,0 0,0 0,0 0,1 0,-1 0,0 0,0 0,0 0,0 0,0 1,0-1,0 0,0 0,0 0,0 0,0 0,0 0,0 0,0 0,0 0,0 1,0-1,0 0,0 0,0 0,0 0,0 0,0 0,0 0,0 0,0 0,0 0,0 0,0 0,0 0,0 0,0 0,0 0,-1 0,1 0,0 0,0 0,-9 15,2-7,-1-1,1 0,-2 0,0 0,0-2,-5 4,-7 5,-15 11,3 0,-8 10,35-29,0-1,2-1,-1 0,-1 1,0-1,0 0,1-1,-1 1,-1-1,6-3,0 0,0 0,0 1,0-1,1 0,-1 0,0 0,0 0,0 0,0 0,0 0,1 0,-2 0,1-1,1 1,-1 0,0 0,0 0,1-1,-1 1,0-1,0 1,1-1,-1 1,0-1,0 1,1-1,-1 1,0-1,1 0,-1 0,1 1,0-1,-1 0,1 0,-2-3,0 0,1 0,-1-1,1 0,0 1,0 0,1-2,-1-15,0 0,3-20,5-16,2 1,2 0,3 1,16-37,16-24,39-68,-4 36,-76 137,-9 13,-13 18,-61 79,18-21,-9 3,-15 9,-49 52,133-142,-4 4,0 1,0 0,0 0,1 0,-1 0,1 0,1 0,-1 0,0 4,3-8,0-1,-1 2,1-1,0-1,0 1,0 0,0 0,0 0,0 0,1 0,-1 0,0-1,1 1,-1 0,0 0,0 0,1 0,0 0,-1-1,1 1,-1 0,1-1,0 1,-1 0,1 0,-1-1,1 0,1 1,-2 0,1-1,0 0,0 1,3 1,1-2,-2 2,2-2,-2 2,2-2,2 1,34 0,-26-2,1 2,3 0,-15 0,0-1,0 1,0 0,-1 0,1 0,0 1,0-1,-1 1,0-1,4 4,-6-5,0 1,0 0,0 0,0 0,0 0,0 0,-1 0,1 0,0 1,0-1,-1 0,1 0,-1 1,1-1,-1 0,1 0,-1 1,0-1,0 1,0 2,0-1,0 2,-1-2,0 2,0 2,-5 11,-2 1,1 0,-2-1,-1 0,-1 1,-6 11,-7 14,-39 69,41-78,-1-1,-5 4,23-33,1 2,-1-1,-1-1,0 0,1 0,-2 0,1 0,-3 1,8-6,0 1,0-1,1 1,0-1,-1 0,0 0,0 0,1 1,-1-1,0 0,0 0,1 0,-1 1,0-1,0 0,1 0,-1 0,0-1,0 1,1 0,-1 0,1 0,-1-1,0 1,1 0,-1 0,0 0,0-1,1 1,0-1,-2 1,1-2,1 1,-1-1,0 1,1-1,-1 1,1-1,0 1,0 0,-1-1,1 0,0 1,0-1,0 1,1-1,-1-1,1-5,1-2,0 2,1-1,0 1,0-1,1 0,6-10,1 1,5-8,17-19,1 2,2 1,20-15,-5 9,4 1,31-20,-36 32,20-8,-41 27,2 0,0 2,7-1,-23 9,1 1,0 1,-10 3,-2 0,1 0,0 1,-1-1,1 1,0 0,-1 0,4 1,-7 0,-1-1,2 0,-1 0,-1 1,2-1,-1 0,-1 0,1 1,1-1,-2 1,1-1,0 0,0 1,-1 0,1 0,0-1,0 1,-1 0,1-1,-1 1,1 0,0 0,-1-1,0 2,0-2,1 1,-1 0,1 0,-1 0,0 0,0-1,0 2,0-1,0-1,0 2,0 3,-1-1,0 0,0 0,-1 0,1 1,-1-2,-1 3,-18 32,-2 3,20-36,1 0,0 0,0 0,1 0,0 0,0 0,0 3,1-7,0 1,0-1,0 1,1-1,-1 1,0-1,0 0,1 1,-1-1,1 1,0-1,-1 1,1-1,0 0,0 0,-1 1,2-2,-1 2,-1-1,2 0,0 0,3 2,-1 0,1-1,0 1,-1-1,5 1,-4-1,-1 0,1-1,-1 1,0 1,0-1,0 1,2 1,-3-1,0 0,-1 0,1 0,0 1,-2-1,1 1,0-1,-1 1,1 0,0 1,3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2DD42917-C780-4C8A-8CF1-9BC064CC4AB4}" type="datetimeFigureOut">
              <a:rPr lang="en-GB" smtClean="0"/>
              <a:t>06/08/2019</a:t>
            </a:fld>
            <a:endParaRPr lang="en-GB"/>
          </a:p>
        </p:txBody>
      </p:sp>
      <p:sp>
        <p:nvSpPr>
          <p:cNvPr id="4" name="Slide Image Placeholder 3"/>
          <p:cNvSpPr>
            <a:spLocks noGrp="1" noRot="1" noChangeAspect="1"/>
          </p:cNvSpPr>
          <p:nvPr>
            <p:ph type="sldImg" idx="2"/>
          </p:nvPr>
        </p:nvSpPr>
        <p:spPr>
          <a:xfrm>
            <a:off x="1249363" y="1279525"/>
            <a:ext cx="4606925" cy="34544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E914BD39-3EA8-4600-B7BD-924374908213}" type="slidenum">
              <a:rPr lang="en-GB" smtClean="0"/>
              <a:t>‹#›</a:t>
            </a:fld>
            <a:endParaRPr lang="en-GB"/>
          </a:p>
        </p:txBody>
      </p:sp>
    </p:spTree>
    <p:extLst>
      <p:ext uri="{BB962C8B-B14F-4D97-AF65-F5344CB8AC3E}">
        <p14:creationId xmlns:p14="http://schemas.microsoft.com/office/powerpoint/2010/main" val="2851361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914BD39-3EA8-4600-B7BD-924374908213}" type="slidenum">
              <a:rPr lang="en-GB" smtClean="0"/>
              <a:t>1</a:t>
            </a:fld>
            <a:endParaRPr lang="en-GB"/>
          </a:p>
        </p:txBody>
      </p:sp>
    </p:spTree>
    <p:extLst>
      <p:ext uri="{BB962C8B-B14F-4D97-AF65-F5344CB8AC3E}">
        <p14:creationId xmlns:p14="http://schemas.microsoft.com/office/powerpoint/2010/main" val="541100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0" y="5387342"/>
            <a:ext cx="32918400" cy="11460480"/>
          </a:xfrm>
        </p:spPr>
        <p:txBody>
          <a:bodyPr anchor="b"/>
          <a:lstStyle>
            <a:lvl1pPr algn="ctr">
              <a:defRPr sz="21600"/>
            </a:lvl1pPr>
          </a:lstStyle>
          <a:p>
            <a:r>
              <a:rPr lang="en-US"/>
              <a:t>Click to edit Master title style</a:t>
            </a:r>
            <a:endParaRPr lang="en-GB"/>
          </a:p>
        </p:txBody>
      </p:sp>
      <p:sp>
        <p:nvSpPr>
          <p:cNvPr id="3" name="Subtitle 2"/>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E009F42F-14CA-458D-855E-FD06425D1081}" type="datetimeFigureOut">
              <a:rPr lang="en-GB" smtClean="0"/>
              <a:t>06/08/2019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39D9C36-D0F0-4B1F-A128-A6CBA738596B}" type="slidenum">
              <a:rPr lang="en-GB" smtClean="0"/>
              <a:t>‹#›</a:t>
            </a:fld>
            <a:endParaRPr lang="en-GB"/>
          </a:p>
        </p:txBody>
      </p:sp>
    </p:spTree>
    <p:extLst>
      <p:ext uri="{BB962C8B-B14F-4D97-AF65-F5344CB8AC3E}">
        <p14:creationId xmlns:p14="http://schemas.microsoft.com/office/powerpoint/2010/main" val="707517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E009F42F-14CA-458D-855E-FD06425D1081}" type="datetimeFigureOut">
              <a:rPr lang="en-GB" smtClean="0"/>
              <a:t>06/08/2019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39D9C36-D0F0-4B1F-A128-A6CBA738596B}" type="slidenum">
              <a:rPr lang="en-GB" smtClean="0"/>
              <a:t>‹#›</a:t>
            </a:fld>
            <a:endParaRPr lang="en-GB"/>
          </a:p>
        </p:txBody>
      </p:sp>
    </p:spTree>
    <p:extLst>
      <p:ext uri="{BB962C8B-B14F-4D97-AF65-F5344CB8AC3E}">
        <p14:creationId xmlns:p14="http://schemas.microsoft.com/office/powerpoint/2010/main" val="772266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0" y="1752600"/>
            <a:ext cx="9464040" cy="2789682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3017520"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E009F42F-14CA-458D-855E-FD06425D1081}" type="datetimeFigureOut">
              <a:rPr lang="en-GB" smtClean="0"/>
              <a:t>06/08/2019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39D9C36-D0F0-4B1F-A128-A6CBA738596B}" type="slidenum">
              <a:rPr lang="en-GB" smtClean="0"/>
              <a:t>‹#›</a:t>
            </a:fld>
            <a:endParaRPr lang="en-GB"/>
          </a:p>
        </p:txBody>
      </p:sp>
    </p:spTree>
    <p:extLst>
      <p:ext uri="{BB962C8B-B14F-4D97-AF65-F5344CB8AC3E}">
        <p14:creationId xmlns:p14="http://schemas.microsoft.com/office/powerpoint/2010/main" val="3837410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E009F42F-14CA-458D-855E-FD06425D1081}" type="datetimeFigureOut">
              <a:rPr lang="en-GB" smtClean="0"/>
              <a:t>06/08/2019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39D9C36-D0F0-4B1F-A128-A6CBA738596B}" type="slidenum">
              <a:rPr lang="en-GB" smtClean="0"/>
              <a:t>‹#›</a:t>
            </a:fld>
            <a:endParaRPr lang="en-GB"/>
          </a:p>
        </p:txBody>
      </p:sp>
    </p:spTree>
    <p:extLst>
      <p:ext uri="{BB962C8B-B14F-4D97-AF65-F5344CB8AC3E}">
        <p14:creationId xmlns:p14="http://schemas.microsoft.com/office/powerpoint/2010/main" val="2187659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0" y="8206745"/>
            <a:ext cx="37856160" cy="13693138"/>
          </a:xfrm>
        </p:spPr>
        <p:txBody>
          <a:bodyPr anchor="b"/>
          <a:lstStyle>
            <a:lvl1pPr>
              <a:defRPr sz="21600"/>
            </a:lvl1pPr>
          </a:lstStyle>
          <a:p>
            <a:r>
              <a:rPr lang="en-US"/>
              <a:t>Click to edit Master title style</a:t>
            </a:r>
            <a:endParaRPr lang="en-GB"/>
          </a:p>
        </p:txBody>
      </p:sp>
      <p:sp>
        <p:nvSpPr>
          <p:cNvPr id="3" name="Text Placeholder 2"/>
          <p:cNvSpPr>
            <a:spLocks noGrp="1"/>
          </p:cNvSpPr>
          <p:nvPr>
            <p:ph type="body" idx="1"/>
          </p:nvPr>
        </p:nvSpPr>
        <p:spPr>
          <a:xfrm>
            <a:off x="2994660" y="22029425"/>
            <a:ext cx="37856160" cy="7200898"/>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09F42F-14CA-458D-855E-FD06425D1081}" type="datetimeFigureOut">
              <a:rPr lang="en-GB" smtClean="0"/>
              <a:t>06/08/2019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39D9C36-D0F0-4B1F-A128-A6CBA738596B}" type="slidenum">
              <a:rPr lang="en-GB" smtClean="0"/>
              <a:t>‹#›</a:t>
            </a:fld>
            <a:endParaRPr lang="en-GB"/>
          </a:p>
        </p:txBody>
      </p:sp>
    </p:spTree>
    <p:extLst>
      <p:ext uri="{BB962C8B-B14F-4D97-AF65-F5344CB8AC3E}">
        <p14:creationId xmlns:p14="http://schemas.microsoft.com/office/powerpoint/2010/main" val="2344744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E009F42F-14CA-458D-855E-FD06425D1081}" type="datetimeFigureOut">
              <a:rPr lang="en-GB" smtClean="0"/>
              <a:t>06/08/2019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39D9C36-D0F0-4B1F-A128-A6CBA738596B}" type="slidenum">
              <a:rPr lang="en-GB" smtClean="0"/>
              <a:t>‹#›</a:t>
            </a:fld>
            <a:endParaRPr lang="en-GB"/>
          </a:p>
        </p:txBody>
      </p:sp>
    </p:spTree>
    <p:extLst>
      <p:ext uri="{BB962C8B-B14F-4D97-AF65-F5344CB8AC3E}">
        <p14:creationId xmlns:p14="http://schemas.microsoft.com/office/powerpoint/2010/main" val="3303327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3"/>
            <a:ext cx="37856160" cy="6362702"/>
          </a:xfrm>
        </p:spPr>
        <p:txBody>
          <a:bodyPr/>
          <a:lstStyle/>
          <a:p>
            <a:r>
              <a:rPr lang="en-US"/>
              <a:t>Click to edit Master title style</a:t>
            </a:r>
            <a:endParaRPr lang="en-GB"/>
          </a:p>
        </p:txBody>
      </p:sp>
      <p:sp>
        <p:nvSpPr>
          <p:cNvPr id="3" name="Text Placeholder 2"/>
          <p:cNvSpPr>
            <a:spLocks noGrp="1"/>
          </p:cNvSpPr>
          <p:nvPr>
            <p:ph type="body" idx="1"/>
          </p:nvPr>
        </p:nvSpPr>
        <p:spPr>
          <a:xfrm>
            <a:off x="3023239" y="8069582"/>
            <a:ext cx="18568033"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4" name="Content Placeholder 3"/>
          <p:cNvSpPr>
            <a:spLocks noGrp="1"/>
          </p:cNvSpPr>
          <p:nvPr>
            <p:ph sz="half" idx="2"/>
          </p:nvPr>
        </p:nvSpPr>
        <p:spPr>
          <a:xfrm>
            <a:off x="3023239" y="12024360"/>
            <a:ext cx="18568033"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22219920" y="8069582"/>
            <a:ext cx="18659477"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6" name="Content Placeholder 5"/>
          <p:cNvSpPr>
            <a:spLocks noGrp="1"/>
          </p:cNvSpPr>
          <p:nvPr>
            <p:ph sz="quarter" idx="4"/>
          </p:nvPr>
        </p:nvSpPr>
        <p:spPr>
          <a:xfrm>
            <a:off x="22219920"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E009F42F-14CA-458D-855E-FD06425D1081}" type="datetimeFigureOut">
              <a:rPr lang="en-GB" smtClean="0"/>
              <a:t>06/08/2019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39D9C36-D0F0-4B1F-A128-A6CBA738596B}" type="slidenum">
              <a:rPr lang="en-GB" smtClean="0"/>
              <a:t>‹#›</a:t>
            </a:fld>
            <a:endParaRPr lang="en-GB"/>
          </a:p>
        </p:txBody>
      </p:sp>
    </p:spTree>
    <p:extLst>
      <p:ext uri="{BB962C8B-B14F-4D97-AF65-F5344CB8AC3E}">
        <p14:creationId xmlns:p14="http://schemas.microsoft.com/office/powerpoint/2010/main" val="4186358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E009F42F-14CA-458D-855E-FD06425D1081}" type="datetimeFigureOut">
              <a:rPr lang="en-GB" smtClean="0"/>
              <a:t>06/08/2019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39D9C36-D0F0-4B1F-A128-A6CBA738596B}" type="slidenum">
              <a:rPr lang="en-GB" smtClean="0"/>
              <a:t>‹#›</a:t>
            </a:fld>
            <a:endParaRPr lang="en-GB"/>
          </a:p>
        </p:txBody>
      </p:sp>
    </p:spTree>
    <p:extLst>
      <p:ext uri="{BB962C8B-B14F-4D97-AF65-F5344CB8AC3E}">
        <p14:creationId xmlns:p14="http://schemas.microsoft.com/office/powerpoint/2010/main" val="1224666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09F42F-14CA-458D-855E-FD06425D1081}" type="datetimeFigureOut">
              <a:rPr lang="en-GB" smtClean="0"/>
              <a:t>06/08/2019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39D9C36-D0F0-4B1F-A128-A6CBA738596B}" type="slidenum">
              <a:rPr lang="en-GB" smtClean="0"/>
              <a:t>‹#›</a:t>
            </a:fld>
            <a:endParaRPr lang="en-GB"/>
          </a:p>
        </p:txBody>
      </p:sp>
    </p:spTree>
    <p:extLst>
      <p:ext uri="{BB962C8B-B14F-4D97-AF65-F5344CB8AC3E}">
        <p14:creationId xmlns:p14="http://schemas.microsoft.com/office/powerpoint/2010/main" val="2495917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endParaRPr lang="en-GB"/>
          </a:p>
        </p:txBody>
      </p:sp>
      <p:sp>
        <p:nvSpPr>
          <p:cNvPr id="3" name="Content Placeholder 2"/>
          <p:cNvSpPr>
            <a:spLocks noGrp="1"/>
          </p:cNvSpPr>
          <p:nvPr>
            <p:ph idx="1"/>
          </p:nvPr>
        </p:nvSpPr>
        <p:spPr>
          <a:xfrm>
            <a:off x="18659477" y="4739642"/>
            <a:ext cx="2221992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E009F42F-14CA-458D-855E-FD06425D1081}" type="datetimeFigureOut">
              <a:rPr lang="en-GB" smtClean="0"/>
              <a:t>06/08/2019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39D9C36-D0F0-4B1F-A128-A6CBA738596B}" type="slidenum">
              <a:rPr lang="en-GB" smtClean="0"/>
              <a:t>‹#›</a:t>
            </a:fld>
            <a:endParaRPr lang="en-GB"/>
          </a:p>
        </p:txBody>
      </p:sp>
    </p:spTree>
    <p:extLst>
      <p:ext uri="{BB962C8B-B14F-4D97-AF65-F5344CB8AC3E}">
        <p14:creationId xmlns:p14="http://schemas.microsoft.com/office/powerpoint/2010/main" val="1753322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endParaRPr lang="en-GB"/>
          </a:p>
        </p:txBody>
      </p:sp>
      <p:sp>
        <p:nvSpPr>
          <p:cNvPr id="3" name="Picture Placeholder 2"/>
          <p:cNvSpPr>
            <a:spLocks noGrp="1"/>
          </p:cNvSpPr>
          <p:nvPr>
            <p:ph type="pic" idx="1"/>
          </p:nvPr>
        </p:nvSpPr>
        <p:spPr>
          <a:xfrm>
            <a:off x="18659477" y="4739642"/>
            <a:ext cx="22219920" cy="23393400"/>
          </a:xfrm>
        </p:spPr>
        <p:txBody>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endParaRPr lang="en-GB"/>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E009F42F-14CA-458D-855E-FD06425D1081}" type="datetimeFigureOut">
              <a:rPr lang="en-GB" smtClean="0"/>
              <a:t>06/08/2019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39D9C36-D0F0-4B1F-A128-A6CBA738596B}" type="slidenum">
              <a:rPr lang="en-GB" smtClean="0"/>
              <a:t>‹#›</a:t>
            </a:fld>
            <a:endParaRPr lang="en-GB"/>
          </a:p>
        </p:txBody>
      </p:sp>
    </p:spTree>
    <p:extLst>
      <p:ext uri="{BB962C8B-B14F-4D97-AF65-F5344CB8AC3E}">
        <p14:creationId xmlns:p14="http://schemas.microsoft.com/office/powerpoint/2010/main" val="1998719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fld id="{E009F42F-14CA-458D-855E-FD06425D1081}" type="datetimeFigureOut">
              <a:rPr lang="en-GB" smtClean="0"/>
              <a:t>06/08/2019</a:t>
            </a:fld>
            <a:endParaRPr lang="en-GB"/>
          </a:p>
        </p:txBody>
      </p:sp>
      <p:sp>
        <p:nvSpPr>
          <p:cNvPr id="5" name="Footer Placeholder 4"/>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fld id="{439D9C36-D0F0-4B1F-A128-A6CBA738596B}" type="slidenum">
              <a:rPr lang="en-GB" smtClean="0"/>
              <a:t>‹#›</a:t>
            </a:fld>
            <a:endParaRPr lang="en-GB"/>
          </a:p>
        </p:txBody>
      </p:sp>
    </p:spTree>
    <p:extLst>
      <p:ext uri="{BB962C8B-B14F-4D97-AF65-F5344CB8AC3E}">
        <p14:creationId xmlns:p14="http://schemas.microsoft.com/office/powerpoint/2010/main" val="172696820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1.png"/><Relationship Id="rId18" Type="http://schemas.openxmlformats.org/officeDocument/2006/relationships/image" Target="../media/image16.tiff"/><Relationship Id="rId26" Type="http://schemas.openxmlformats.org/officeDocument/2006/relationships/image" Target="../media/image24.jpg"/><Relationship Id="rId3" Type="http://schemas.openxmlformats.org/officeDocument/2006/relationships/image" Target="../media/image1.jpg"/><Relationship Id="rId21" Type="http://schemas.openxmlformats.org/officeDocument/2006/relationships/image" Target="../media/image19.tiff"/><Relationship Id="rId7" Type="http://schemas.openxmlformats.org/officeDocument/2006/relationships/image" Target="../media/image5.png"/><Relationship Id="rId12" Type="http://schemas.openxmlformats.org/officeDocument/2006/relationships/image" Target="../media/image10.jpg"/><Relationship Id="rId17" Type="http://schemas.openxmlformats.org/officeDocument/2006/relationships/image" Target="../media/image15.tiff"/><Relationship Id="rId25"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14.jpeg"/><Relationship Id="rId20" Type="http://schemas.openxmlformats.org/officeDocument/2006/relationships/image" Target="../media/image18.tiff"/><Relationship Id="rId1" Type="http://schemas.openxmlformats.org/officeDocument/2006/relationships/slideLayout" Target="../slideLayouts/slideLayout1.xml"/><Relationship Id="rId6" Type="http://schemas.openxmlformats.org/officeDocument/2006/relationships/image" Target="../media/image4.jpg"/><Relationship Id="rId11" Type="http://schemas.openxmlformats.org/officeDocument/2006/relationships/image" Target="../media/image9.png"/><Relationship Id="rId24" Type="http://schemas.openxmlformats.org/officeDocument/2006/relationships/image" Target="../media/image22.jpg"/><Relationship Id="rId5" Type="http://schemas.openxmlformats.org/officeDocument/2006/relationships/image" Target="../media/image3.jpg"/><Relationship Id="rId15" Type="http://schemas.openxmlformats.org/officeDocument/2006/relationships/image" Target="../media/image13.jpeg"/><Relationship Id="rId23" Type="http://schemas.openxmlformats.org/officeDocument/2006/relationships/image" Target="../media/image21.jpg"/><Relationship Id="rId28" Type="http://schemas.openxmlformats.org/officeDocument/2006/relationships/image" Target="../media/image26.png"/><Relationship Id="rId10" Type="http://schemas.openxmlformats.org/officeDocument/2006/relationships/image" Target="../media/image8.jpg"/><Relationship Id="rId19" Type="http://schemas.openxmlformats.org/officeDocument/2006/relationships/image" Target="../media/image17.tiff"/><Relationship Id="rId4" Type="http://schemas.openxmlformats.org/officeDocument/2006/relationships/image" Target="../media/image2.jpg"/><Relationship Id="rId9" Type="http://schemas.openxmlformats.org/officeDocument/2006/relationships/image" Target="../media/image7.jpg"/><Relationship Id="rId14" Type="http://schemas.openxmlformats.org/officeDocument/2006/relationships/image" Target="../media/image12.png"/><Relationship Id="rId22" Type="http://schemas.openxmlformats.org/officeDocument/2006/relationships/image" Target="../media/image20.jpg"/><Relationship Id="rId27" Type="http://schemas.openxmlformats.org/officeDocument/2006/relationships/image" Target="../media/image25.jpeg"/></Relationships>
</file>

<file path=ppt/slides/_rels/slide2.xml.rels><?xml version="1.0" encoding="UTF-8" standalone="yes"?>
<Relationships xmlns="http://schemas.openxmlformats.org/package/2006/relationships"><Relationship Id="rId13" Type="http://schemas.openxmlformats.org/officeDocument/2006/relationships/image" Target="../media/image35.png"/><Relationship Id="rId18" Type="http://schemas.openxmlformats.org/officeDocument/2006/relationships/image" Target="../media/image40.png"/><Relationship Id="rId26" Type="http://schemas.openxmlformats.org/officeDocument/2006/relationships/image" Target="../media/image48.png"/><Relationship Id="rId39" Type="http://schemas.openxmlformats.org/officeDocument/2006/relationships/image" Target="../media/image61.png"/><Relationship Id="rId21" Type="http://schemas.openxmlformats.org/officeDocument/2006/relationships/image" Target="../media/image43.png"/><Relationship Id="rId34" Type="http://schemas.openxmlformats.org/officeDocument/2006/relationships/image" Target="../media/image56.png"/><Relationship Id="rId42" Type="http://schemas.openxmlformats.org/officeDocument/2006/relationships/image" Target="../media/image64.png"/><Relationship Id="rId47" Type="http://schemas.openxmlformats.org/officeDocument/2006/relationships/image" Target="../media/image69.png"/><Relationship Id="rId50" Type="http://schemas.openxmlformats.org/officeDocument/2006/relationships/image" Target="../media/image72.png"/><Relationship Id="rId55" Type="http://schemas.openxmlformats.org/officeDocument/2006/relationships/image" Target="../media/image77.png"/><Relationship Id="rId7" Type="http://schemas.openxmlformats.org/officeDocument/2006/relationships/image" Target="../media/image30.png"/><Relationship Id="rId2" Type="http://schemas.openxmlformats.org/officeDocument/2006/relationships/customXml" Target="../ink/ink1.xml"/><Relationship Id="rId16" Type="http://schemas.openxmlformats.org/officeDocument/2006/relationships/image" Target="../media/image38.png"/><Relationship Id="rId20" Type="http://schemas.openxmlformats.org/officeDocument/2006/relationships/image" Target="../media/image42.png"/><Relationship Id="rId29" Type="http://schemas.openxmlformats.org/officeDocument/2006/relationships/image" Target="../media/image51.png"/><Relationship Id="rId41" Type="http://schemas.openxmlformats.org/officeDocument/2006/relationships/image" Target="../media/image63.png"/><Relationship Id="rId54" Type="http://schemas.openxmlformats.org/officeDocument/2006/relationships/image" Target="../media/image76.png"/><Relationship Id="rId62" Type="http://schemas.openxmlformats.org/officeDocument/2006/relationships/comments" Target="../comments/comment1.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3.png"/><Relationship Id="rId24" Type="http://schemas.openxmlformats.org/officeDocument/2006/relationships/image" Target="../media/image46.png"/><Relationship Id="rId32" Type="http://schemas.openxmlformats.org/officeDocument/2006/relationships/image" Target="../media/image54.png"/><Relationship Id="rId37" Type="http://schemas.openxmlformats.org/officeDocument/2006/relationships/image" Target="../media/image59.png"/><Relationship Id="rId40" Type="http://schemas.openxmlformats.org/officeDocument/2006/relationships/image" Target="../media/image62.png"/><Relationship Id="rId45" Type="http://schemas.openxmlformats.org/officeDocument/2006/relationships/image" Target="../media/image67.png"/><Relationship Id="rId53" Type="http://schemas.openxmlformats.org/officeDocument/2006/relationships/image" Target="../media/image75.png"/><Relationship Id="rId58" Type="http://schemas.openxmlformats.org/officeDocument/2006/relationships/image" Target="../media/image80.png"/><Relationship Id="rId5" Type="http://schemas.openxmlformats.org/officeDocument/2006/relationships/image" Target="../media/image28.png"/><Relationship Id="rId15" Type="http://schemas.openxmlformats.org/officeDocument/2006/relationships/image" Target="../media/image37.png"/><Relationship Id="rId23" Type="http://schemas.openxmlformats.org/officeDocument/2006/relationships/image" Target="../media/image45.png"/><Relationship Id="rId28" Type="http://schemas.openxmlformats.org/officeDocument/2006/relationships/image" Target="../media/image50.png"/><Relationship Id="rId36" Type="http://schemas.openxmlformats.org/officeDocument/2006/relationships/image" Target="../media/image58.png"/><Relationship Id="rId49" Type="http://schemas.openxmlformats.org/officeDocument/2006/relationships/image" Target="../media/image71.png"/><Relationship Id="rId57" Type="http://schemas.openxmlformats.org/officeDocument/2006/relationships/image" Target="../media/image79.png"/><Relationship Id="rId61" Type="http://schemas.openxmlformats.org/officeDocument/2006/relationships/image" Target="../media/image83.png"/><Relationship Id="rId10" Type="http://schemas.openxmlformats.org/officeDocument/2006/relationships/image" Target="../media/image32.png"/><Relationship Id="rId19" Type="http://schemas.openxmlformats.org/officeDocument/2006/relationships/image" Target="../media/image41.png"/><Relationship Id="rId31" Type="http://schemas.openxmlformats.org/officeDocument/2006/relationships/image" Target="../media/image53.png"/><Relationship Id="rId44" Type="http://schemas.openxmlformats.org/officeDocument/2006/relationships/image" Target="../media/image66.png"/><Relationship Id="rId52" Type="http://schemas.openxmlformats.org/officeDocument/2006/relationships/image" Target="../media/image74.png"/><Relationship Id="rId60" Type="http://schemas.openxmlformats.org/officeDocument/2006/relationships/image" Target="../media/image82.png"/><Relationship Id="rId4" Type="http://schemas.openxmlformats.org/officeDocument/2006/relationships/customXml" Target="../ink/ink2.xml"/><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png"/><Relationship Id="rId27" Type="http://schemas.openxmlformats.org/officeDocument/2006/relationships/image" Target="../media/image49.png"/><Relationship Id="rId30" Type="http://schemas.openxmlformats.org/officeDocument/2006/relationships/image" Target="../media/image52.png"/><Relationship Id="rId35" Type="http://schemas.openxmlformats.org/officeDocument/2006/relationships/image" Target="../media/image57.png"/><Relationship Id="rId43" Type="http://schemas.openxmlformats.org/officeDocument/2006/relationships/image" Target="../media/image65.png"/><Relationship Id="rId48" Type="http://schemas.openxmlformats.org/officeDocument/2006/relationships/image" Target="../media/image70.png"/><Relationship Id="rId56" Type="http://schemas.openxmlformats.org/officeDocument/2006/relationships/image" Target="../media/image78.png"/><Relationship Id="rId8" Type="http://schemas.openxmlformats.org/officeDocument/2006/relationships/customXml" Target="../ink/ink3.xml"/><Relationship Id="rId51" Type="http://schemas.openxmlformats.org/officeDocument/2006/relationships/image" Target="../media/image73.png"/><Relationship Id="rId3" Type="http://schemas.openxmlformats.org/officeDocument/2006/relationships/image" Target="../media/image27.png"/><Relationship Id="rId12" Type="http://schemas.openxmlformats.org/officeDocument/2006/relationships/image" Target="../media/image34.png"/><Relationship Id="rId17" Type="http://schemas.openxmlformats.org/officeDocument/2006/relationships/image" Target="../media/image39.png"/><Relationship Id="rId25" Type="http://schemas.openxmlformats.org/officeDocument/2006/relationships/image" Target="../media/image47.png"/><Relationship Id="rId33" Type="http://schemas.openxmlformats.org/officeDocument/2006/relationships/image" Target="../media/image55.png"/><Relationship Id="rId38" Type="http://schemas.openxmlformats.org/officeDocument/2006/relationships/image" Target="../media/image60.png"/><Relationship Id="rId46" Type="http://schemas.openxmlformats.org/officeDocument/2006/relationships/image" Target="../media/image68.png"/><Relationship Id="rId59" Type="http://schemas.openxmlformats.org/officeDocument/2006/relationships/image" Target="../media/image8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10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85898" y="9880256"/>
            <a:ext cx="4778636" cy="3583977"/>
          </a:xfrm>
          <a:prstGeom prst="rect">
            <a:avLst/>
          </a:prstGeom>
        </p:spPr>
      </p:pic>
      <p:grpSp>
        <p:nvGrpSpPr>
          <p:cNvPr id="78" name="Group 77"/>
          <p:cNvGrpSpPr/>
          <p:nvPr/>
        </p:nvGrpSpPr>
        <p:grpSpPr>
          <a:xfrm>
            <a:off x="29302456" y="5590609"/>
            <a:ext cx="13728931" cy="4204947"/>
            <a:chOff x="29603256" y="5694882"/>
            <a:chExt cx="13728931" cy="4204947"/>
          </a:xfrm>
        </p:grpSpPr>
        <p:pic>
          <p:nvPicPr>
            <p:cNvPr id="1031" name="Picture 10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03256" y="5694882"/>
              <a:ext cx="3889336" cy="2917002"/>
            </a:xfrm>
            <a:prstGeom prst="rect">
              <a:avLst/>
            </a:prstGeom>
          </p:spPr>
        </p:pic>
        <p:pic>
          <p:nvPicPr>
            <p:cNvPr id="1027" name="Picture 10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01390" y="5899329"/>
              <a:ext cx="5334000" cy="4000500"/>
            </a:xfrm>
            <a:prstGeom prst="rect">
              <a:avLst/>
            </a:prstGeom>
          </p:spPr>
        </p:pic>
        <p:pic>
          <p:nvPicPr>
            <p:cNvPr id="1029" name="Picture 10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44187" y="5694882"/>
              <a:ext cx="3888000" cy="2916000"/>
            </a:xfrm>
            <a:prstGeom prst="rect">
              <a:avLst/>
            </a:prstGeom>
          </p:spPr>
        </p:pic>
        <p:cxnSp>
          <p:nvCxnSpPr>
            <p:cNvPr id="3" name="Straight Connector 2"/>
            <p:cNvCxnSpPr/>
            <p:nvPr/>
          </p:nvCxnSpPr>
          <p:spPr>
            <a:xfrm flipV="1">
              <a:off x="36528292" y="8293210"/>
              <a:ext cx="3427012" cy="11688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37929371" y="8292067"/>
              <a:ext cx="5047429" cy="11696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flipV="1">
              <a:off x="33101388" y="8292067"/>
              <a:ext cx="3029340" cy="11696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flipV="1">
              <a:off x="30176367" y="8292065"/>
              <a:ext cx="4431740" cy="11696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2275170" y="13449636"/>
            <a:ext cx="4285409" cy="4697469"/>
            <a:chOff x="1945104" y="11737702"/>
            <a:chExt cx="3228475" cy="3538906"/>
          </a:xfrm>
        </p:grpSpPr>
        <p:pic>
          <p:nvPicPr>
            <p:cNvPr id="22" name="Picture 21"/>
            <p:cNvPicPr>
              <a:picLocks noChangeAspect="1"/>
            </p:cNvPicPr>
            <p:nvPr/>
          </p:nvPicPr>
          <p:blipFill rotWithShape="1">
            <a:blip r:embed="rId7"/>
            <a:srcRect l="41059" t="28333" r="34470" b="24167"/>
            <a:stretch/>
          </p:blipFill>
          <p:spPr>
            <a:xfrm>
              <a:off x="1945104" y="11737702"/>
              <a:ext cx="3228475" cy="3538906"/>
            </a:xfrm>
            <a:prstGeom prst="rect">
              <a:avLst/>
            </a:prstGeom>
          </p:spPr>
        </p:pic>
        <p:sp>
          <p:nvSpPr>
            <p:cNvPr id="36" name="Rectangle 35"/>
            <p:cNvSpPr/>
            <p:nvPr/>
          </p:nvSpPr>
          <p:spPr>
            <a:xfrm>
              <a:off x="1945104" y="11737702"/>
              <a:ext cx="629654" cy="500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35" name="Picture 103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702142" y="19078070"/>
            <a:ext cx="2958587" cy="5760000"/>
          </a:xfrm>
          <a:prstGeom prst="rect">
            <a:avLst/>
          </a:prstGeom>
        </p:spPr>
      </p:pic>
      <p:pic>
        <p:nvPicPr>
          <p:cNvPr id="1036" name="Picture 103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451716" y="19078070"/>
            <a:ext cx="2940097" cy="5760000"/>
          </a:xfrm>
          <a:prstGeom prst="rect">
            <a:avLst/>
          </a:prstGeom>
        </p:spPr>
      </p:pic>
      <p:pic>
        <p:nvPicPr>
          <p:cNvPr id="1034" name="Picture 103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997917" y="19076704"/>
            <a:ext cx="2949566" cy="5760000"/>
          </a:xfrm>
          <a:prstGeom prst="rect">
            <a:avLst/>
          </a:prstGeom>
        </p:spPr>
      </p:pic>
      <p:pic>
        <p:nvPicPr>
          <p:cNvPr id="12" name="Picture 11"/>
          <p:cNvPicPr>
            <a:picLocks noChangeAspect="1"/>
          </p:cNvPicPr>
          <p:nvPr/>
        </p:nvPicPr>
        <p:blipFill rotWithShape="1">
          <a:blip r:embed="rId11"/>
          <a:srcRect l="34093" t="51954" r="21068" b="16033"/>
          <a:stretch/>
        </p:blipFill>
        <p:spPr>
          <a:xfrm>
            <a:off x="20704746" y="22370012"/>
            <a:ext cx="8212333" cy="3310731"/>
          </a:xfrm>
          <a:prstGeom prst="rect">
            <a:avLst/>
          </a:prstGeom>
        </p:spPr>
      </p:pic>
      <p:pic>
        <p:nvPicPr>
          <p:cNvPr id="59" name="Picture 5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605427" y="29362027"/>
            <a:ext cx="4080000" cy="3060000"/>
          </a:xfrm>
          <a:prstGeom prst="rect">
            <a:avLst/>
          </a:prstGeom>
        </p:spPr>
      </p:pic>
      <p:pic>
        <p:nvPicPr>
          <p:cNvPr id="40" name="Picture 39"/>
          <p:cNvPicPr>
            <a:picLocks noChangeAspect="1"/>
          </p:cNvPicPr>
          <p:nvPr/>
        </p:nvPicPr>
        <p:blipFill rotWithShape="1">
          <a:blip r:embed="rId13"/>
          <a:srcRect l="23647" t="38542" r="50471" b="22917"/>
          <a:stretch/>
        </p:blipFill>
        <p:spPr>
          <a:xfrm>
            <a:off x="8472919" y="25822620"/>
            <a:ext cx="5497914" cy="4623246"/>
          </a:xfrm>
          <a:prstGeom prst="rect">
            <a:avLst/>
          </a:prstGeom>
        </p:spPr>
      </p:pic>
      <p:pic>
        <p:nvPicPr>
          <p:cNvPr id="15" name="Picture 14"/>
          <p:cNvPicPr>
            <a:picLocks noChangeAspect="1"/>
          </p:cNvPicPr>
          <p:nvPr/>
        </p:nvPicPr>
        <p:blipFill rotWithShape="1">
          <a:blip r:embed="rId14"/>
          <a:srcRect l="24360" t="28309" r="34325" b="23530"/>
          <a:stretch/>
        </p:blipFill>
        <p:spPr>
          <a:xfrm>
            <a:off x="21736735" y="6005148"/>
            <a:ext cx="6973240" cy="4590424"/>
          </a:xfrm>
          <a:prstGeom prst="rect">
            <a:avLst/>
          </a:prstGeom>
        </p:spPr>
      </p:pic>
      <p:sp>
        <p:nvSpPr>
          <p:cNvPr id="4" name="TextBox 3"/>
          <p:cNvSpPr txBox="1"/>
          <p:nvPr/>
        </p:nvSpPr>
        <p:spPr>
          <a:xfrm>
            <a:off x="4328160" y="0"/>
            <a:ext cx="35234880" cy="1631216"/>
          </a:xfrm>
          <a:prstGeom prst="rect">
            <a:avLst/>
          </a:prstGeom>
          <a:noFill/>
        </p:spPr>
        <p:txBody>
          <a:bodyPr wrap="square" rtlCol="0">
            <a:spAutoFit/>
          </a:bodyPr>
          <a:lstStyle/>
          <a:p>
            <a:pPr algn="ctr"/>
            <a:r>
              <a:rPr lang="en-GB" sz="10000" b="1" dirty="0">
                <a:latin typeface="+mj-lt"/>
              </a:rPr>
              <a:t>Periodic </a:t>
            </a:r>
            <a:r>
              <a:rPr lang="en-GB" sz="10000" b="1" dirty="0" err="1">
                <a:latin typeface="+mj-lt"/>
              </a:rPr>
              <a:t>Metasurface</a:t>
            </a:r>
            <a:r>
              <a:rPr lang="en-GB" sz="10000" b="1" dirty="0">
                <a:latin typeface="+mj-lt"/>
              </a:rPr>
              <a:t> Inverse Design via Deep Learning</a:t>
            </a:r>
          </a:p>
        </p:txBody>
      </p:sp>
      <p:cxnSp>
        <p:nvCxnSpPr>
          <p:cNvPr id="6" name="Straight Connector 5"/>
          <p:cNvCxnSpPr/>
          <p:nvPr/>
        </p:nvCxnSpPr>
        <p:spPr>
          <a:xfrm>
            <a:off x="243840" y="4522530"/>
            <a:ext cx="43220640" cy="0"/>
          </a:xfrm>
          <a:prstGeom prst="line">
            <a:avLst/>
          </a:prstGeom>
          <a:ln w="152400">
            <a:solidFill>
              <a:schemeClr val="accent1"/>
            </a:solidFill>
          </a:ln>
          <a:effectLst>
            <a:outerShdw blurRad="152400" dist="38100" dir="5400000" algn="t" rotWithShape="0">
              <a:schemeClr val="tx1">
                <a:alpha val="40000"/>
              </a:schemeClr>
            </a:outerShdw>
          </a:effectLst>
        </p:spPr>
        <p:style>
          <a:lnRef idx="3">
            <a:schemeClr val="accent4"/>
          </a:lnRef>
          <a:fillRef idx="0">
            <a:schemeClr val="accent4"/>
          </a:fillRef>
          <a:effectRef idx="2">
            <a:schemeClr val="accent4"/>
          </a:effectRef>
          <a:fontRef idx="minor">
            <a:schemeClr val="tx1"/>
          </a:fontRef>
        </p:style>
      </p:cxnSp>
      <p:sp>
        <p:nvSpPr>
          <p:cNvPr id="7" name="TextBox 6"/>
          <p:cNvSpPr txBox="1"/>
          <p:nvPr/>
        </p:nvSpPr>
        <p:spPr>
          <a:xfrm>
            <a:off x="15009495" y="1814096"/>
            <a:ext cx="13872210" cy="1015663"/>
          </a:xfrm>
          <a:prstGeom prst="rect">
            <a:avLst/>
          </a:prstGeom>
          <a:noFill/>
        </p:spPr>
        <p:txBody>
          <a:bodyPr wrap="square" rtlCol="0">
            <a:spAutoFit/>
          </a:bodyPr>
          <a:lstStyle/>
          <a:p>
            <a:r>
              <a:rPr lang="en-GB" sz="6000" dirty="0"/>
              <a:t>Shengnan Han, You Zhou, Jason Valentine</a:t>
            </a:r>
            <a:endParaRPr lang="en-GB" sz="6000" baseline="30000" dirty="0"/>
          </a:p>
        </p:txBody>
      </p:sp>
      <p:sp>
        <p:nvSpPr>
          <p:cNvPr id="11" name="TextBox 10"/>
          <p:cNvSpPr txBox="1"/>
          <p:nvPr/>
        </p:nvSpPr>
        <p:spPr>
          <a:xfrm>
            <a:off x="13355049" y="2858364"/>
            <a:ext cx="21993112" cy="830997"/>
          </a:xfrm>
          <a:prstGeom prst="rect">
            <a:avLst/>
          </a:prstGeom>
          <a:noFill/>
        </p:spPr>
        <p:txBody>
          <a:bodyPr wrap="square" rtlCol="0">
            <a:spAutoFit/>
          </a:bodyPr>
          <a:lstStyle/>
          <a:p>
            <a:r>
              <a:rPr lang="en-GB" sz="4800" i="1" baseline="30000" dirty="0"/>
              <a:t>1</a:t>
            </a:r>
            <a:r>
              <a:rPr lang="en-GB" sz="4800" i="1" dirty="0"/>
              <a:t>Dept. of </a:t>
            </a:r>
            <a:r>
              <a:rPr lang="en-GB" sz="4800" i="1" dirty="0" err="1"/>
              <a:t>Mecanical</a:t>
            </a:r>
            <a:r>
              <a:rPr lang="en-GB" sz="4800" i="1" dirty="0"/>
              <a:t> Engineering, Vanderbilt University, Nashville, TN</a:t>
            </a:r>
          </a:p>
        </p:txBody>
      </p:sp>
      <p:sp>
        <p:nvSpPr>
          <p:cNvPr id="10" name="Rounded Rectangle 9"/>
          <p:cNvSpPr/>
          <p:nvPr/>
        </p:nvSpPr>
        <p:spPr>
          <a:xfrm>
            <a:off x="426720" y="7960834"/>
            <a:ext cx="13655040" cy="11751897"/>
          </a:xfrm>
          <a:prstGeom prst="roundRect">
            <a:avLst>
              <a:gd name="adj" fmla="val 6255"/>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GB" sz="4800" b="1" dirty="0">
                <a:solidFill>
                  <a:schemeClr val="tx1"/>
                </a:solidFill>
              </a:rPr>
              <a:t>Vanadium dioxide (VO</a:t>
            </a:r>
            <a:r>
              <a:rPr lang="en-GB" sz="4800" b="1" baseline="-25000" dirty="0">
                <a:solidFill>
                  <a:schemeClr val="tx1"/>
                </a:solidFill>
              </a:rPr>
              <a:t>2</a:t>
            </a:r>
            <a:r>
              <a:rPr lang="en-GB" sz="4800" b="1" dirty="0">
                <a:solidFill>
                  <a:schemeClr val="tx1"/>
                </a:solidFill>
              </a:rPr>
              <a:t>):</a:t>
            </a:r>
            <a:endParaRPr lang="en-GB" sz="4800" dirty="0">
              <a:solidFill>
                <a:schemeClr val="tx1"/>
              </a:solidFill>
            </a:endParaRPr>
          </a:p>
          <a:p>
            <a:pPr marL="1143000" indent="-1143000" algn="just">
              <a:buFont typeface="Arial" panose="020B0604020202020204" pitchFamily="34" charset="0"/>
              <a:buChar char="•"/>
            </a:pPr>
            <a:r>
              <a:rPr lang="en-GB" sz="3200" dirty="0">
                <a:solidFill>
                  <a:schemeClr val="tx1"/>
                </a:solidFill>
              </a:rPr>
              <a:t>Strongly correlated materials are a class of materials that show unusual magnetic or electronic properties</a:t>
            </a:r>
          </a:p>
          <a:p>
            <a:pPr marL="1143000" indent="-1143000" algn="just">
              <a:buFont typeface="Arial" panose="020B0604020202020204" pitchFamily="34" charset="0"/>
              <a:buChar char="•"/>
            </a:pPr>
            <a:r>
              <a:rPr lang="en-GB" sz="3200" dirty="0">
                <a:solidFill>
                  <a:schemeClr val="tx1"/>
                </a:solidFill>
              </a:rPr>
              <a:t>VO</a:t>
            </a:r>
            <a:r>
              <a:rPr lang="en-GB" sz="3200" baseline="-25000" dirty="0">
                <a:solidFill>
                  <a:schemeClr val="tx1"/>
                </a:solidFill>
              </a:rPr>
              <a:t>2</a:t>
            </a:r>
            <a:r>
              <a:rPr lang="en-GB" sz="3200" dirty="0">
                <a:solidFill>
                  <a:schemeClr val="tx1"/>
                </a:solidFill>
              </a:rPr>
              <a:t> is an example of such a material as it shows a rapid metal-insulator transition (MIT) over a narrow temperature range</a:t>
            </a:r>
          </a:p>
          <a:p>
            <a:pPr marL="1143000" indent="-1143000" algn="just">
              <a:buFont typeface="Arial" panose="020B0604020202020204" pitchFamily="34" charset="0"/>
              <a:buChar char="•"/>
            </a:pPr>
            <a:r>
              <a:rPr lang="en-GB" sz="3200" dirty="0">
                <a:solidFill>
                  <a:schemeClr val="tx1"/>
                </a:solidFill>
              </a:rPr>
              <a:t>This transition can be excited thermally and optically</a:t>
            </a:r>
          </a:p>
          <a:p>
            <a:pPr marL="1143000" indent="-1143000" algn="just">
              <a:buFont typeface="Arial" panose="020B0604020202020204" pitchFamily="34" charset="0"/>
              <a:buChar char="•"/>
            </a:pPr>
            <a:r>
              <a:rPr lang="en-GB" sz="3200" dirty="0">
                <a:solidFill>
                  <a:schemeClr val="tx1"/>
                </a:solidFill>
              </a:rPr>
              <a:t>Studying the phase transition in VO</a:t>
            </a:r>
            <a:r>
              <a:rPr lang="en-GB" sz="3200" baseline="-25000" dirty="0">
                <a:solidFill>
                  <a:schemeClr val="tx1"/>
                </a:solidFill>
              </a:rPr>
              <a:t>2</a:t>
            </a:r>
            <a:r>
              <a:rPr lang="en-GB" sz="3200" dirty="0">
                <a:solidFill>
                  <a:schemeClr val="tx1"/>
                </a:solidFill>
              </a:rPr>
              <a:t> is particularly interesting due to both its range of applications and its properties as a strongly correlated material</a:t>
            </a:r>
          </a:p>
          <a:p>
            <a:pPr marL="1143000" indent="-1143000" algn="just">
              <a:buFont typeface="Arial" panose="020B0604020202020204" pitchFamily="34" charset="0"/>
              <a:buChar char="•"/>
            </a:pPr>
            <a:r>
              <a:rPr lang="en-GB" sz="3200" dirty="0">
                <a:solidFill>
                  <a:schemeClr val="tx1"/>
                </a:solidFill>
              </a:rPr>
              <a:t>Structural transition </a:t>
            </a:r>
          </a:p>
          <a:p>
            <a:pPr algn="just"/>
            <a:r>
              <a:rPr lang="en-GB" sz="3200" dirty="0">
                <a:solidFill>
                  <a:schemeClr val="tx1"/>
                </a:solidFill>
              </a:rPr>
              <a:t>             in VO</a:t>
            </a:r>
            <a:r>
              <a:rPr lang="en-GB" sz="3200" baseline="-25000" dirty="0">
                <a:solidFill>
                  <a:schemeClr val="tx1"/>
                </a:solidFill>
              </a:rPr>
              <a:t>2 </a:t>
            </a:r>
            <a:r>
              <a:rPr lang="en-GB" sz="3200" dirty="0">
                <a:solidFill>
                  <a:schemeClr val="tx1"/>
                </a:solidFill>
              </a:rPr>
              <a:t>:</a:t>
            </a:r>
          </a:p>
          <a:p>
            <a:pPr algn="just"/>
            <a:endParaRPr lang="en-GB" sz="5400" dirty="0">
              <a:solidFill>
                <a:schemeClr val="tx1"/>
              </a:solidFill>
            </a:endParaRPr>
          </a:p>
          <a:p>
            <a:pPr algn="just"/>
            <a:endParaRPr lang="en-GB" sz="5400" dirty="0">
              <a:solidFill>
                <a:schemeClr val="tx1"/>
              </a:solidFill>
            </a:endParaRPr>
          </a:p>
        </p:txBody>
      </p:sp>
      <p:sp>
        <p:nvSpPr>
          <p:cNvPr id="24" name="Rounded Rectangle 23"/>
          <p:cNvSpPr/>
          <p:nvPr/>
        </p:nvSpPr>
        <p:spPr>
          <a:xfrm>
            <a:off x="14497967" y="4796730"/>
            <a:ext cx="14438439" cy="9035662"/>
          </a:xfrm>
          <a:prstGeom prst="roundRect">
            <a:avLst>
              <a:gd name="adj" fmla="val 6255"/>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GB" sz="4800" b="1" dirty="0">
                <a:solidFill>
                  <a:schemeClr val="tx1"/>
                </a:solidFill>
              </a:rPr>
              <a:t>Sample Preparation - Electron Beam Deposition:</a:t>
            </a:r>
            <a:endParaRPr lang="en-GB" sz="5000" dirty="0">
              <a:solidFill>
                <a:schemeClr val="tx1"/>
              </a:solidFill>
            </a:endParaRPr>
          </a:p>
          <a:p>
            <a:pPr algn="just"/>
            <a:endParaRPr lang="en-GB" sz="5400" dirty="0">
              <a:solidFill>
                <a:schemeClr val="tx1"/>
              </a:solidFill>
            </a:endParaRPr>
          </a:p>
        </p:txBody>
      </p:sp>
      <p:sp>
        <p:nvSpPr>
          <p:cNvPr id="25" name="Rounded Rectangle 24"/>
          <p:cNvSpPr/>
          <p:nvPr/>
        </p:nvSpPr>
        <p:spPr>
          <a:xfrm>
            <a:off x="29395603" y="24948210"/>
            <a:ext cx="14248020" cy="4513908"/>
          </a:xfrm>
          <a:prstGeom prst="roundRect">
            <a:avLst>
              <a:gd name="adj" fmla="val 6255"/>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GB" sz="4800" b="1" dirty="0">
                <a:solidFill>
                  <a:schemeClr val="tx1"/>
                </a:solidFill>
              </a:rPr>
              <a:t>Summary &amp; </a:t>
            </a:r>
            <a:r>
              <a:rPr lang="en-GB" sz="4800" b="1" dirty="0">
                <a:solidFill>
                  <a:srgbClr val="FF0000"/>
                </a:solidFill>
              </a:rPr>
              <a:t>Next Steps</a:t>
            </a:r>
            <a:r>
              <a:rPr lang="en-GB" sz="4800" b="1" dirty="0">
                <a:solidFill>
                  <a:schemeClr val="tx1"/>
                </a:solidFill>
              </a:rPr>
              <a:t>:</a:t>
            </a:r>
            <a:endParaRPr lang="en-GB" sz="5000" dirty="0">
              <a:solidFill>
                <a:schemeClr val="tx1"/>
              </a:solidFill>
            </a:endParaRPr>
          </a:p>
          <a:p>
            <a:pPr algn="just"/>
            <a:endParaRPr lang="en-GB" sz="5400" dirty="0">
              <a:solidFill>
                <a:schemeClr val="tx1"/>
              </a:solidFill>
            </a:endParaRPr>
          </a:p>
        </p:txBody>
      </p:sp>
      <p:sp>
        <p:nvSpPr>
          <p:cNvPr id="26" name="Rounded Rectangle 25"/>
          <p:cNvSpPr/>
          <p:nvPr/>
        </p:nvSpPr>
        <p:spPr>
          <a:xfrm>
            <a:off x="426720" y="4796729"/>
            <a:ext cx="13655040" cy="2993429"/>
          </a:xfrm>
          <a:prstGeom prst="roundRect">
            <a:avLst>
              <a:gd name="adj" fmla="val 6255"/>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GB" sz="4800" b="1" dirty="0">
                <a:solidFill>
                  <a:schemeClr val="tx1"/>
                </a:solidFill>
              </a:rPr>
              <a:t>Motivation:</a:t>
            </a:r>
          </a:p>
          <a:p>
            <a:pPr marL="180000"/>
            <a:r>
              <a:rPr lang="en-GB" sz="3200" dirty="0" err="1">
                <a:solidFill>
                  <a:schemeClr val="tx1"/>
                </a:solidFill>
              </a:rPr>
              <a:t>Metasurface</a:t>
            </a:r>
            <a:r>
              <a:rPr lang="en-GB" sz="3200" dirty="0">
                <a:solidFill>
                  <a:schemeClr val="tx1"/>
                </a:solidFill>
              </a:rPr>
              <a:t> is a  </a:t>
            </a:r>
          </a:p>
        </p:txBody>
      </p:sp>
      <p:sp>
        <p:nvSpPr>
          <p:cNvPr id="27" name="Rounded Rectangle 26"/>
          <p:cNvSpPr/>
          <p:nvPr/>
        </p:nvSpPr>
        <p:spPr>
          <a:xfrm>
            <a:off x="29329945" y="29669058"/>
            <a:ext cx="14248020" cy="2940088"/>
          </a:xfrm>
          <a:prstGeom prst="roundRect">
            <a:avLst>
              <a:gd name="adj" fmla="val 6255"/>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GB" sz="4800" b="1" dirty="0">
                <a:solidFill>
                  <a:schemeClr val="tx1"/>
                </a:solidFill>
              </a:rPr>
              <a:t>References &amp; Acknowledgements:</a:t>
            </a:r>
          </a:p>
          <a:p>
            <a:pPr algn="just"/>
            <a:r>
              <a:rPr lang="en-GB" sz="1600" dirty="0">
                <a:solidFill>
                  <a:schemeClr val="tx1"/>
                </a:solidFill>
              </a:rPr>
              <a:t>[1]     Park, J.H.; Coy, J.M. et al. </a:t>
            </a:r>
            <a:r>
              <a:rPr lang="en-GB" sz="1600" i="1" dirty="0">
                <a:solidFill>
                  <a:schemeClr val="tx1"/>
                </a:solidFill>
              </a:rPr>
              <a:t>Nature </a:t>
            </a:r>
            <a:r>
              <a:rPr lang="en-GB" sz="1600" b="1" dirty="0">
                <a:solidFill>
                  <a:schemeClr val="tx1"/>
                </a:solidFill>
              </a:rPr>
              <a:t>2013</a:t>
            </a:r>
            <a:r>
              <a:rPr lang="en-GB" sz="1600" dirty="0">
                <a:solidFill>
                  <a:schemeClr val="tx1"/>
                </a:solidFill>
              </a:rPr>
              <a:t> </a:t>
            </a:r>
            <a:r>
              <a:rPr lang="en-GB" sz="1600" i="1" dirty="0">
                <a:solidFill>
                  <a:schemeClr val="tx1"/>
                </a:solidFill>
              </a:rPr>
              <a:t>500</a:t>
            </a:r>
            <a:endParaRPr lang="en-GB" sz="1600" dirty="0">
              <a:solidFill>
                <a:schemeClr val="tx1"/>
              </a:solidFill>
            </a:endParaRPr>
          </a:p>
          <a:p>
            <a:pPr algn="just"/>
            <a:r>
              <a:rPr lang="en-GB" sz="1600" dirty="0">
                <a:solidFill>
                  <a:schemeClr val="tx1"/>
                </a:solidFill>
              </a:rPr>
              <a:t>[2]     Merced, E.; Tan, X. &amp; </a:t>
            </a:r>
            <a:r>
              <a:rPr lang="en-GB" sz="1600" dirty="0" err="1">
                <a:solidFill>
                  <a:schemeClr val="tx1"/>
                </a:solidFill>
              </a:rPr>
              <a:t>Sepúlveda</a:t>
            </a:r>
            <a:r>
              <a:rPr lang="en-GB" sz="1600" dirty="0">
                <a:solidFill>
                  <a:schemeClr val="tx1"/>
                </a:solidFill>
              </a:rPr>
              <a:t>, N. </a:t>
            </a:r>
            <a:r>
              <a:rPr lang="en-GB" sz="1600" i="1" dirty="0">
                <a:solidFill>
                  <a:schemeClr val="tx1"/>
                </a:solidFill>
              </a:rPr>
              <a:t>Sensor </a:t>
            </a:r>
            <a:r>
              <a:rPr lang="en-GB" sz="1600" i="1" dirty="0" err="1">
                <a:solidFill>
                  <a:schemeClr val="tx1"/>
                </a:solidFill>
              </a:rPr>
              <a:t>Actuat</a:t>
            </a:r>
            <a:r>
              <a:rPr lang="en-GB" sz="1600" i="1" dirty="0">
                <a:solidFill>
                  <a:schemeClr val="tx1"/>
                </a:solidFill>
              </a:rPr>
              <a:t> A-</a:t>
            </a:r>
            <a:r>
              <a:rPr lang="en-GB" sz="1600" i="1" dirty="0" err="1">
                <a:solidFill>
                  <a:schemeClr val="tx1"/>
                </a:solidFill>
              </a:rPr>
              <a:t>Phys</a:t>
            </a:r>
            <a:r>
              <a:rPr lang="en-GB" sz="1600" dirty="0">
                <a:solidFill>
                  <a:schemeClr val="tx1"/>
                </a:solidFill>
              </a:rPr>
              <a:t> </a:t>
            </a:r>
            <a:r>
              <a:rPr lang="en-GB" sz="1600" b="1" dirty="0">
                <a:solidFill>
                  <a:schemeClr val="tx1"/>
                </a:solidFill>
              </a:rPr>
              <a:t>2013</a:t>
            </a:r>
            <a:r>
              <a:rPr lang="en-GB" sz="1600" dirty="0">
                <a:solidFill>
                  <a:schemeClr val="tx1"/>
                </a:solidFill>
              </a:rPr>
              <a:t> </a:t>
            </a:r>
            <a:r>
              <a:rPr lang="en-GB" sz="1600" i="1" dirty="0">
                <a:solidFill>
                  <a:schemeClr val="tx1"/>
                </a:solidFill>
              </a:rPr>
              <a:t>196</a:t>
            </a:r>
          </a:p>
          <a:p>
            <a:pPr algn="just"/>
            <a:r>
              <a:rPr lang="en-GB" sz="1600" dirty="0">
                <a:solidFill>
                  <a:schemeClr val="tx1"/>
                </a:solidFill>
              </a:rPr>
              <a:t>[3]     </a:t>
            </a:r>
            <a:r>
              <a:rPr lang="en-GB" sz="1600" dirty="0" err="1">
                <a:solidFill>
                  <a:schemeClr val="tx1"/>
                </a:solidFill>
              </a:rPr>
              <a:t>Strelcov</a:t>
            </a:r>
            <a:r>
              <a:rPr lang="en-GB" sz="1600" dirty="0">
                <a:solidFill>
                  <a:schemeClr val="tx1"/>
                </a:solidFill>
              </a:rPr>
              <a:t>, E.; </a:t>
            </a:r>
            <a:r>
              <a:rPr lang="en-GB" sz="1600" dirty="0" err="1">
                <a:solidFill>
                  <a:schemeClr val="tx1"/>
                </a:solidFill>
              </a:rPr>
              <a:t>Tselev</a:t>
            </a:r>
            <a:r>
              <a:rPr lang="en-GB" sz="1600" dirty="0">
                <a:solidFill>
                  <a:schemeClr val="tx1"/>
                </a:solidFill>
              </a:rPr>
              <a:t>, A. et al. </a:t>
            </a:r>
            <a:r>
              <a:rPr lang="en-GB" sz="1600" i="1" dirty="0" err="1">
                <a:solidFill>
                  <a:schemeClr val="tx1"/>
                </a:solidFill>
              </a:rPr>
              <a:t>Nano</a:t>
            </a:r>
            <a:r>
              <a:rPr lang="en-GB" sz="1600" i="1" dirty="0">
                <a:solidFill>
                  <a:schemeClr val="tx1"/>
                </a:solidFill>
              </a:rPr>
              <a:t> </a:t>
            </a:r>
            <a:r>
              <a:rPr lang="en-GB" sz="1600" i="1" dirty="0" err="1">
                <a:solidFill>
                  <a:schemeClr val="tx1"/>
                </a:solidFill>
              </a:rPr>
              <a:t>Lett</a:t>
            </a:r>
            <a:r>
              <a:rPr lang="en-GB" sz="1600" i="1" dirty="0">
                <a:solidFill>
                  <a:schemeClr val="tx1"/>
                </a:solidFill>
              </a:rPr>
              <a:t>.</a:t>
            </a:r>
            <a:r>
              <a:rPr lang="en-GB" sz="1600" dirty="0">
                <a:solidFill>
                  <a:schemeClr val="tx1"/>
                </a:solidFill>
              </a:rPr>
              <a:t> </a:t>
            </a:r>
            <a:r>
              <a:rPr lang="en-GB" sz="1600" b="1" dirty="0">
                <a:solidFill>
                  <a:schemeClr val="tx1"/>
                </a:solidFill>
              </a:rPr>
              <a:t>2012 </a:t>
            </a:r>
            <a:r>
              <a:rPr lang="en-GB" sz="1600" i="1" dirty="0">
                <a:solidFill>
                  <a:schemeClr val="tx1"/>
                </a:solidFill>
              </a:rPr>
              <a:t>12 </a:t>
            </a:r>
          </a:p>
          <a:p>
            <a:pPr algn="just"/>
            <a:r>
              <a:rPr lang="en-GB" sz="1600" dirty="0">
                <a:solidFill>
                  <a:schemeClr val="tx1"/>
                </a:solidFill>
              </a:rPr>
              <a:t>[4]     http://thinfilm.snu.ac.kr/bbs/view.php?id=research&amp;no=21</a:t>
            </a:r>
          </a:p>
          <a:p>
            <a:pPr algn="just"/>
            <a:r>
              <a:rPr lang="en-GB" sz="1600" dirty="0">
                <a:solidFill>
                  <a:schemeClr val="tx1"/>
                </a:solidFill>
              </a:rPr>
              <a:t>[5]     </a:t>
            </a:r>
            <a:r>
              <a:rPr lang="en-GB" sz="1600" dirty="0" err="1">
                <a:solidFill>
                  <a:schemeClr val="tx1"/>
                </a:solidFill>
              </a:rPr>
              <a:t>Goodenough</a:t>
            </a:r>
            <a:r>
              <a:rPr lang="en-GB" sz="1600" dirty="0">
                <a:solidFill>
                  <a:schemeClr val="tx1"/>
                </a:solidFill>
              </a:rPr>
              <a:t>, J.B.; &amp; Hong, H.Y-P. </a:t>
            </a:r>
            <a:r>
              <a:rPr lang="en-GB" sz="1600" i="1" dirty="0">
                <a:solidFill>
                  <a:schemeClr val="tx1"/>
                </a:solidFill>
              </a:rPr>
              <a:t>Phys. Rev. B </a:t>
            </a:r>
            <a:r>
              <a:rPr lang="en-GB" sz="1600" b="1" dirty="0">
                <a:solidFill>
                  <a:schemeClr val="tx1"/>
                </a:solidFill>
              </a:rPr>
              <a:t>1973</a:t>
            </a:r>
            <a:r>
              <a:rPr lang="en-GB" sz="1600" dirty="0">
                <a:solidFill>
                  <a:schemeClr val="tx1"/>
                </a:solidFill>
              </a:rPr>
              <a:t> </a:t>
            </a:r>
            <a:r>
              <a:rPr lang="en-GB" sz="1600" i="1" dirty="0">
                <a:solidFill>
                  <a:schemeClr val="tx1"/>
                </a:solidFill>
              </a:rPr>
              <a:t>8</a:t>
            </a:r>
            <a:r>
              <a:rPr lang="en-GB" sz="1600" dirty="0">
                <a:solidFill>
                  <a:schemeClr val="tx1"/>
                </a:solidFill>
              </a:rPr>
              <a:t>, 4 </a:t>
            </a:r>
          </a:p>
          <a:p>
            <a:pPr marL="685800" indent="-685800" algn="just">
              <a:buFont typeface="Arial" panose="020B0604020202020204" pitchFamily="34" charset="0"/>
              <a:buChar char="•"/>
            </a:pPr>
            <a:r>
              <a:rPr lang="en-GB" sz="1600" dirty="0">
                <a:solidFill>
                  <a:schemeClr val="tx1"/>
                </a:solidFill>
              </a:rPr>
              <a:t>This project was supported by both the IMS Program at Vanderbilt University and the Air Force Office of Scientific Research under Grant FA9550-10-1-0366</a:t>
            </a:r>
          </a:p>
          <a:p>
            <a:pPr marL="685800" indent="-685800" algn="just">
              <a:buFont typeface="Arial" panose="020B0604020202020204" pitchFamily="34" charset="0"/>
              <a:buChar char="•"/>
            </a:pPr>
            <a:r>
              <a:rPr lang="en-GB" sz="1600" dirty="0">
                <a:solidFill>
                  <a:schemeClr val="tx1"/>
                </a:solidFill>
              </a:rPr>
              <a:t>Portions of this work were performed at the Vanderbilt Institute of </a:t>
            </a:r>
            <a:r>
              <a:rPr lang="en-GB" sz="1600" dirty="0" err="1">
                <a:solidFill>
                  <a:schemeClr val="tx1"/>
                </a:solidFill>
              </a:rPr>
              <a:t>Nanoscale</a:t>
            </a:r>
            <a:r>
              <a:rPr lang="en-GB" sz="1600" dirty="0">
                <a:solidFill>
                  <a:schemeClr val="tx1"/>
                </a:solidFill>
              </a:rPr>
              <a:t> Science and Engineering, using facilities renovated under NSF (ARI-R2 DMR-0963361) and NSF EPS-1004083.</a:t>
            </a:r>
          </a:p>
        </p:txBody>
      </p:sp>
      <p:sp>
        <p:nvSpPr>
          <p:cNvPr id="28" name="Rounded Rectangle 27"/>
          <p:cNvSpPr/>
          <p:nvPr/>
        </p:nvSpPr>
        <p:spPr>
          <a:xfrm>
            <a:off x="426720" y="19978657"/>
            <a:ext cx="13655040" cy="5358905"/>
          </a:xfrm>
          <a:prstGeom prst="roundRect">
            <a:avLst>
              <a:gd name="adj" fmla="val 6255"/>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GB" sz="4800" b="1" dirty="0">
                <a:solidFill>
                  <a:schemeClr val="tx1"/>
                </a:solidFill>
              </a:rPr>
              <a:t>Doping of VO</a:t>
            </a:r>
            <a:r>
              <a:rPr lang="en-GB" sz="4800" b="1" baseline="-25000" dirty="0">
                <a:solidFill>
                  <a:schemeClr val="tx1"/>
                </a:solidFill>
              </a:rPr>
              <a:t>2</a:t>
            </a:r>
            <a:r>
              <a:rPr lang="en-GB" sz="4800" b="1" dirty="0">
                <a:solidFill>
                  <a:schemeClr val="tx1"/>
                </a:solidFill>
              </a:rPr>
              <a:t>:</a:t>
            </a:r>
          </a:p>
          <a:p>
            <a:pPr algn="just"/>
            <a:r>
              <a:rPr lang="en-GB" sz="3200" dirty="0">
                <a:solidFill>
                  <a:schemeClr val="tx1"/>
                </a:solidFill>
              </a:rPr>
              <a:t>It has been shown that doping VO</a:t>
            </a:r>
            <a:r>
              <a:rPr lang="en-GB" sz="3200" baseline="-25000" dirty="0">
                <a:solidFill>
                  <a:schemeClr val="tx1"/>
                </a:solidFill>
              </a:rPr>
              <a:t>2</a:t>
            </a:r>
            <a:r>
              <a:rPr lang="en-GB" sz="3200" dirty="0">
                <a:solidFill>
                  <a:schemeClr val="tx1"/>
                </a:solidFill>
              </a:rPr>
              <a:t> can alter its  physical properties:</a:t>
            </a:r>
          </a:p>
          <a:p>
            <a:pPr marL="1143000" indent="-1143000" algn="just">
              <a:buFont typeface="Arial" panose="020B0604020202020204" pitchFamily="34" charset="0"/>
              <a:buChar char="•"/>
            </a:pPr>
            <a:r>
              <a:rPr lang="en-GB" sz="3200" b="1" dirty="0">
                <a:solidFill>
                  <a:schemeClr val="tx1"/>
                </a:solidFill>
              </a:rPr>
              <a:t>Chromium (Cr)</a:t>
            </a:r>
          </a:p>
          <a:p>
            <a:pPr algn="just"/>
            <a:r>
              <a:rPr lang="en-GB" sz="3200" b="1" dirty="0">
                <a:solidFill>
                  <a:schemeClr val="tx1"/>
                </a:solidFill>
              </a:rPr>
              <a:t>            </a:t>
            </a:r>
            <a:r>
              <a:rPr lang="en-GB" sz="3200" dirty="0">
                <a:solidFill>
                  <a:schemeClr val="tx1"/>
                </a:solidFill>
              </a:rPr>
              <a:t>- affects magnetic susceptibility and transition temperature</a:t>
            </a:r>
          </a:p>
          <a:p>
            <a:pPr marL="1143000" indent="-1143000" algn="just">
              <a:buFont typeface="Arial" panose="020B0604020202020204" pitchFamily="34" charset="0"/>
              <a:buChar char="•"/>
            </a:pPr>
            <a:r>
              <a:rPr lang="en-GB" sz="3200" b="1" dirty="0">
                <a:solidFill>
                  <a:schemeClr val="tx1"/>
                </a:solidFill>
              </a:rPr>
              <a:t>Tungsten (W)</a:t>
            </a:r>
          </a:p>
          <a:p>
            <a:pPr algn="just"/>
            <a:r>
              <a:rPr lang="en-GB" sz="3200" b="1" dirty="0">
                <a:solidFill>
                  <a:schemeClr val="tx1"/>
                </a:solidFill>
              </a:rPr>
              <a:t>            </a:t>
            </a:r>
            <a:r>
              <a:rPr lang="en-GB" sz="3200" dirty="0">
                <a:solidFill>
                  <a:schemeClr val="tx1"/>
                </a:solidFill>
              </a:rPr>
              <a:t>- transition temperature decreases, as % W increases</a:t>
            </a:r>
          </a:p>
          <a:p>
            <a:pPr marL="1143000" indent="-1143000" algn="just">
              <a:buFont typeface="Arial" panose="020B0604020202020204" pitchFamily="34" charset="0"/>
              <a:buChar char="•"/>
            </a:pPr>
            <a:r>
              <a:rPr lang="en-GB" sz="3200" b="1" dirty="0" err="1">
                <a:solidFill>
                  <a:schemeClr val="tx1"/>
                </a:solidFill>
              </a:rPr>
              <a:t>Aluminum</a:t>
            </a:r>
            <a:r>
              <a:rPr lang="en-GB" sz="3200" b="1" dirty="0">
                <a:solidFill>
                  <a:schemeClr val="tx1"/>
                </a:solidFill>
              </a:rPr>
              <a:t> (Al)</a:t>
            </a:r>
          </a:p>
          <a:p>
            <a:pPr algn="just"/>
            <a:r>
              <a:rPr lang="en-GB" sz="3200" b="1" dirty="0">
                <a:solidFill>
                  <a:schemeClr val="tx1"/>
                </a:solidFill>
              </a:rPr>
              <a:t>            </a:t>
            </a:r>
            <a:r>
              <a:rPr lang="en-GB" sz="3200" dirty="0">
                <a:solidFill>
                  <a:schemeClr val="tx1"/>
                </a:solidFill>
              </a:rPr>
              <a:t>- transition temperature increases, as % Al increases</a:t>
            </a:r>
          </a:p>
          <a:p>
            <a:pPr marL="1143000" indent="-1143000" algn="just">
              <a:buFont typeface="Arial" panose="020B0604020202020204" pitchFamily="34" charset="0"/>
              <a:buChar char="•"/>
            </a:pPr>
            <a:r>
              <a:rPr lang="en-GB" sz="3200" b="1" dirty="0">
                <a:solidFill>
                  <a:schemeClr val="tx1"/>
                </a:solidFill>
              </a:rPr>
              <a:t>Magnesium (Mg)</a:t>
            </a:r>
          </a:p>
          <a:p>
            <a:pPr algn="just"/>
            <a:r>
              <a:rPr lang="en-GB" sz="3200" dirty="0">
                <a:solidFill>
                  <a:schemeClr val="tx1"/>
                </a:solidFill>
              </a:rPr>
              <a:t>            - affects amount of visible light transmitted through the film</a:t>
            </a:r>
          </a:p>
          <a:p>
            <a:pPr algn="just"/>
            <a:endParaRPr lang="en-GB" sz="5400" dirty="0">
              <a:solidFill>
                <a:schemeClr val="tx1"/>
              </a:solidFill>
            </a:endParaRPr>
          </a:p>
        </p:txBody>
      </p:sp>
      <p:sp>
        <p:nvSpPr>
          <p:cNvPr id="30" name="Rounded Rectangle 29"/>
          <p:cNvSpPr/>
          <p:nvPr/>
        </p:nvSpPr>
        <p:spPr>
          <a:xfrm>
            <a:off x="14497967" y="14106592"/>
            <a:ext cx="14438439" cy="7127808"/>
          </a:xfrm>
          <a:prstGeom prst="roundRect">
            <a:avLst>
              <a:gd name="adj" fmla="val 6255"/>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GB" sz="4800" b="1" dirty="0">
                <a:solidFill>
                  <a:schemeClr val="tx1"/>
                </a:solidFill>
              </a:rPr>
              <a:t>Optical Microscopy:</a:t>
            </a:r>
            <a:endParaRPr lang="en-GB" sz="5000" b="1" dirty="0">
              <a:solidFill>
                <a:schemeClr val="tx1"/>
              </a:solidFill>
            </a:endParaRPr>
          </a:p>
          <a:p>
            <a:pPr algn="just"/>
            <a:endParaRPr lang="en-GB" sz="5400" dirty="0">
              <a:solidFill>
                <a:schemeClr val="tx1"/>
              </a:solidFill>
            </a:endParaRPr>
          </a:p>
          <a:p>
            <a:pPr algn="just"/>
            <a:endParaRPr lang="en-GB" sz="5400" dirty="0">
              <a:solidFill>
                <a:schemeClr val="tx1"/>
              </a:solidFill>
            </a:endParaRPr>
          </a:p>
        </p:txBody>
      </p:sp>
      <p:sp>
        <p:nvSpPr>
          <p:cNvPr id="31" name="Rounded Rectangle 30"/>
          <p:cNvSpPr/>
          <p:nvPr/>
        </p:nvSpPr>
        <p:spPr>
          <a:xfrm>
            <a:off x="14497967" y="21508599"/>
            <a:ext cx="14438439" cy="11100545"/>
          </a:xfrm>
          <a:prstGeom prst="roundRect">
            <a:avLst>
              <a:gd name="adj" fmla="val 6255"/>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GB" sz="4800" b="1" dirty="0">
                <a:solidFill>
                  <a:schemeClr val="tx1"/>
                </a:solidFill>
              </a:rPr>
              <a:t>Transmission Measurements:</a:t>
            </a:r>
            <a:endParaRPr lang="en-GB" sz="5000" dirty="0">
              <a:solidFill>
                <a:schemeClr val="tx1"/>
              </a:solidFill>
            </a:endParaRPr>
          </a:p>
          <a:p>
            <a:pPr algn="just"/>
            <a:endParaRPr lang="en-GB" sz="5400" dirty="0">
              <a:solidFill>
                <a:schemeClr val="tx1"/>
              </a:solidFill>
            </a:endParaRPr>
          </a:p>
        </p:txBody>
      </p:sp>
      <p:sp>
        <p:nvSpPr>
          <p:cNvPr id="33" name="Rounded Rectangle 32"/>
          <p:cNvSpPr/>
          <p:nvPr/>
        </p:nvSpPr>
        <p:spPr>
          <a:xfrm>
            <a:off x="29329945" y="4796730"/>
            <a:ext cx="14248020" cy="19906624"/>
          </a:xfrm>
          <a:prstGeom prst="roundRect">
            <a:avLst>
              <a:gd name="adj" fmla="val 6255"/>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GB" sz="4800" b="1" dirty="0">
                <a:solidFill>
                  <a:schemeClr val="tx1"/>
                </a:solidFill>
              </a:rPr>
              <a:t>Raman Microscopy:</a:t>
            </a:r>
            <a:endParaRPr lang="en-GB" sz="5000" dirty="0">
              <a:solidFill>
                <a:schemeClr val="tx1"/>
              </a:solidFill>
            </a:endParaRPr>
          </a:p>
          <a:p>
            <a:pPr algn="just"/>
            <a:endParaRPr lang="en-GB" sz="5400" dirty="0">
              <a:solidFill>
                <a:schemeClr val="tx1"/>
              </a:solidFill>
            </a:endParaRPr>
          </a:p>
        </p:txBody>
      </p:sp>
      <p:sp>
        <p:nvSpPr>
          <p:cNvPr id="35" name="TextBox 34"/>
          <p:cNvSpPr txBox="1"/>
          <p:nvPr/>
        </p:nvSpPr>
        <p:spPr>
          <a:xfrm>
            <a:off x="7996315" y="12787258"/>
            <a:ext cx="5238517" cy="1077218"/>
          </a:xfrm>
          <a:prstGeom prst="rect">
            <a:avLst/>
          </a:prstGeom>
          <a:noFill/>
        </p:spPr>
        <p:txBody>
          <a:bodyPr wrap="square" rtlCol="0">
            <a:spAutoFit/>
          </a:bodyPr>
          <a:lstStyle/>
          <a:p>
            <a:r>
              <a:rPr lang="en-GB" sz="3200" dirty="0"/>
              <a:t>Electronic transition</a:t>
            </a:r>
          </a:p>
          <a:p>
            <a:r>
              <a:rPr lang="en-GB" sz="3200" dirty="0"/>
              <a:t>in VO</a:t>
            </a:r>
            <a:r>
              <a:rPr lang="en-GB" sz="3200" baseline="-25000" dirty="0"/>
              <a:t>2 </a:t>
            </a:r>
            <a:r>
              <a:rPr lang="en-GB" sz="3200" dirty="0"/>
              <a:t>:</a:t>
            </a:r>
          </a:p>
        </p:txBody>
      </p:sp>
      <p:pic>
        <p:nvPicPr>
          <p:cNvPr id="1028" name="Picture 4" descr="Click to return to the VINSE homepage"/>
          <p:cNvPicPr>
            <a:picLocks noChangeAspect="1" noChangeArrowheads="1"/>
          </p:cNvPicPr>
          <p:nvPr/>
        </p:nvPicPr>
        <p:blipFill rotWithShape="1">
          <a:blip r:embed="rId15">
            <a:extLst>
              <a:ext uri="{28A0092B-C50C-407E-A947-70E740481C1C}">
                <a14:useLocalDpi xmlns:a14="http://schemas.microsoft.com/office/drawing/2010/main" val="0"/>
              </a:ext>
            </a:extLst>
          </a:blip>
          <a:srcRect l="1442" t="12707" r="85949" b="20056"/>
          <a:stretch/>
        </p:blipFill>
        <p:spPr bwMode="auto">
          <a:xfrm>
            <a:off x="300445" y="2450918"/>
            <a:ext cx="6004299" cy="17968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ull-size image (25 K)"/>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01467" y="13864476"/>
            <a:ext cx="5056984" cy="409697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7903300" y="17942397"/>
            <a:ext cx="6200202" cy="1384995"/>
          </a:xfrm>
          <a:prstGeom prst="rect">
            <a:avLst/>
          </a:prstGeom>
          <a:noFill/>
        </p:spPr>
        <p:txBody>
          <a:bodyPr wrap="square" rtlCol="0">
            <a:spAutoFit/>
          </a:bodyPr>
          <a:lstStyle/>
          <a:p>
            <a:r>
              <a:rPr lang="en-GB" sz="2800" dirty="0"/>
              <a:t>Resistance as a function of temperature of the VO</a:t>
            </a:r>
            <a:r>
              <a:rPr lang="en-GB" sz="2800" baseline="-25000" dirty="0"/>
              <a:t>2</a:t>
            </a:r>
            <a:r>
              <a:rPr lang="en-GB" sz="2800" dirty="0"/>
              <a:t> thin film deposited on (100) silicon</a:t>
            </a:r>
            <a:r>
              <a:rPr lang="en-GB" sz="2800" baseline="30000" dirty="0"/>
              <a:t>[2]</a:t>
            </a:r>
          </a:p>
        </p:txBody>
      </p:sp>
      <p:sp>
        <p:nvSpPr>
          <p:cNvPr id="32" name="TextBox 31"/>
          <p:cNvSpPr txBox="1"/>
          <p:nvPr/>
        </p:nvSpPr>
        <p:spPr>
          <a:xfrm>
            <a:off x="1371600" y="17886485"/>
            <a:ext cx="6196334" cy="1815882"/>
          </a:xfrm>
          <a:prstGeom prst="rect">
            <a:avLst/>
          </a:prstGeom>
          <a:noFill/>
        </p:spPr>
        <p:txBody>
          <a:bodyPr wrap="square" rtlCol="0">
            <a:spAutoFit/>
          </a:bodyPr>
          <a:lstStyle/>
          <a:p>
            <a:r>
              <a:rPr lang="en-GB" sz="2800" dirty="0"/>
              <a:t>Arrangement of vanadium ions in the phases involved in the MIT, indicating their different vanadium chain periods and dimerization (yellow)</a:t>
            </a:r>
            <a:r>
              <a:rPr lang="en-GB" sz="2800" baseline="30000" dirty="0"/>
              <a:t>[1]</a:t>
            </a:r>
          </a:p>
        </p:txBody>
      </p:sp>
      <p:sp>
        <p:nvSpPr>
          <p:cNvPr id="38" name="TextBox 37"/>
          <p:cNvSpPr txBox="1"/>
          <p:nvPr/>
        </p:nvSpPr>
        <p:spPr>
          <a:xfrm>
            <a:off x="22293421" y="10448736"/>
            <a:ext cx="6687029" cy="1292662"/>
          </a:xfrm>
          <a:prstGeom prst="rect">
            <a:avLst/>
          </a:prstGeom>
          <a:noFill/>
        </p:spPr>
        <p:txBody>
          <a:bodyPr wrap="square" rtlCol="0">
            <a:spAutoFit/>
          </a:bodyPr>
          <a:lstStyle/>
          <a:p>
            <a:r>
              <a:rPr lang="en-GB" sz="2600" dirty="0"/>
              <a:t>Schematic diagram of Electron Beam Deposition system</a:t>
            </a:r>
            <a:r>
              <a:rPr lang="en-GB" sz="2600" baseline="30000" dirty="0"/>
              <a:t>[4]</a:t>
            </a:r>
          </a:p>
          <a:p>
            <a:pPr marL="342900" indent="-342900">
              <a:buFont typeface="Arial" panose="020B0604020202020204" pitchFamily="34" charset="0"/>
              <a:buChar char="•"/>
            </a:pPr>
            <a:endParaRPr lang="en-GB" sz="2600" dirty="0"/>
          </a:p>
        </p:txBody>
      </p:sp>
      <p:sp>
        <p:nvSpPr>
          <p:cNvPr id="16" name="TextBox 15"/>
          <p:cNvSpPr txBox="1"/>
          <p:nvPr/>
        </p:nvSpPr>
        <p:spPr>
          <a:xfrm>
            <a:off x="14605427" y="5822268"/>
            <a:ext cx="7511527" cy="5170646"/>
          </a:xfrm>
          <a:prstGeom prst="rect">
            <a:avLst/>
          </a:prstGeom>
          <a:noFill/>
        </p:spPr>
        <p:txBody>
          <a:bodyPr wrap="square" rtlCol="0">
            <a:spAutoFit/>
          </a:bodyPr>
          <a:lstStyle/>
          <a:p>
            <a:pPr marL="514350" indent="-514350">
              <a:buFont typeface="+mj-lt"/>
              <a:buAutoNum type="arabicPeriod"/>
            </a:pPr>
            <a:r>
              <a:rPr lang="en-GB" sz="3000" dirty="0"/>
              <a:t>Substrates cut, cleaned, and fixed to rotating disc in deposition chamber, along with crucible containing stoichiometric mix of vanadium oxide and chromium oxide powders</a:t>
            </a:r>
          </a:p>
          <a:p>
            <a:pPr marL="514350" indent="-514350">
              <a:buFont typeface="+mj-lt"/>
              <a:buAutoNum type="arabicPeriod"/>
            </a:pPr>
            <a:r>
              <a:rPr lang="en-GB" sz="3000" dirty="0"/>
              <a:t>Chamber evacuated to pressure of 10</a:t>
            </a:r>
            <a:r>
              <a:rPr lang="en-GB" sz="3000" baseline="30000" dirty="0"/>
              <a:t>-6 </a:t>
            </a:r>
            <a:r>
              <a:rPr lang="en-GB" sz="3000" dirty="0" err="1"/>
              <a:t>Torr</a:t>
            </a:r>
            <a:endParaRPr lang="en-GB" sz="3000" dirty="0"/>
          </a:p>
          <a:p>
            <a:pPr marL="514350" indent="-514350">
              <a:buFont typeface="+mj-lt"/>
              <a:buAutoNum type="arabicPeriod"/>
            </a:pPr>
            <a:r>
              <a:rPr lang="en-GB" sz="3000" dirty="0"/>
              <a:t>Once at pressure, crucible is bombarded with 8 kV electron beam, causing powder to be deposited on substrate</a:t>
            </a:r>
          </a:p>
          <a:p>
            <a:pPr marL="514350" indent="-514350">
              <a:buFont typeface="+mj-lt"/>
              <a:buAutoNum type="arabicPeriod"/>
            </a:pPr>
            <a:r>
              <a:rPr lang="en-GB" sz="3000" dirty="0"/>
              <a:t>After deposition all samples annealed under flowing O</a:t>
            </a:r>
            <a:r>
              <a:rPr lang="en-GB" sz="3000" baseline="-25000" dirty="0"/>
              <a:t>2</a:t>
            </a:r>
          </a:p>
        </p:txBody>
      </p:sp>
      <p:pic>
        <p:nvPicPr>
          <p:cNvPr id="17" name="Picture 1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639672" y="16554395"/>
            <a:ext cx="2725313" cy="2052000"/>
          </a:xfrm>
          <a:prstGeom prst="rect">
            <a:avLst/>
          </a:prstGeom>
        </p:spPr>
      </p:pic>
      <p:sp>
        <p:nvSpPr>
          <p:cNvPr id="18" name="TextBox 17"/>
          <p:cNvSpPr txBox="1"/>
          <p:nvPr/>
        </p:nvSpPr>
        <p:spPr>
          <a:xfrm>
            <a:off x="16440124" y="16559529"/>
            <a:ext cx="990601" cy="553998"/>
          </a:xfrm>
          <a:prstGeom prst="rect">
            <a:avLst/>
          </a:prstGeom>
          <a:noFill/>
        </p:spPr>
        <p:txBody>
          <a:bodyPr wrap="square" rtlCol="0">
            <a:spAutoFit/>
          </a:bodyPr>
          <a:lstStyle/>
          <a:p>
            <a:r>
              <a:rPr lang="en-GB" sz="3000" dirty="0">
                <a:solidFill>
                  <a:schemeClr val="bg1"/>
                </a:solidFill>
              </a:rPr>
              <a:t>100x</a:t>
            </a:r>
          </a:p>
        </p:txBody>
      </p:sp>
      <p:pic>
        <p:nvPicPr>
          <p:cNvPr id="19" name="Picture 1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7501172" y="16554395"/>
            <a:ext cx="2725313" cy="2052000"/>
          </a:xfrm>
          <a:prstGeom prst="rect">
            <a:avLst/>
          </a:prstGeom>
        </p:spPr>
      </p:pic>
      <p:sp>
        <p:nvSpPr>
          <p:cNvPr id="39" name="TextBox 38"/>
          <p:cNvSpPr txBox="1"/>
          <p:nvPr/>
        </p:nvSpPr>
        <p:spPr>
          <a:xfrm>
            <a:off x="19302854" y="16559529"/>
            <a:ext cx="990601" cy="553998"/>
          </a:xfrm>
          <a:prstGeom prst="rect">
            <a:avLst/>
          </a:prstGeom>
          <a:noFill/>
        </p:spPr>
        <p:txBody>
          <a:bodyPr wrap="square" rtlCol="0">
            <a:spAutoFit/>
          </a:bodyPr>
          <a:lstStyle/>
          <a:p>
            <a:r>
              <a:rPr lang="en-GB" sz="3000" dirty="0">
                <a:solidFill>
                  <a:schemeClr val="bg1"/>
                </a:solidFill>
              </a:rPr>
              <a:t>100x</a:t>
            </a:r>
          </a:p>
        </p:txBody>
      </p:sp>
      <p:sp>
        <p:nvSpPr>
          <p:cNvPr id="20" name="TextBox 19"/>
          <p:cNvSpPr txBox="1"/>
          <p:nvPr/>
        </p:nvSpPr>
        <p:spPr>
          <a:xfrm>
            <a:off x="14809444" y="16013241"/>
            <a:ext cx="2826465" cy="553998"/>
          </a:xfrm>
          <a:prstGeom prst="rect">
            <a:avLst/>
          </a:prstGeom>
          <a:noFill/>
        </p:spPr>
        <p:txBody>
          <a:bodyPr wrap="square" rtlCol="0">
            <a:spAutoFit/>
          </a:bodyPr>
          <a:lstStyle/>
          <a:p>
            <a:r>
              <a:rPr lang="en-GB" sz="3000" b="1" dirty="0"/>
              <a:t>0 % </a:t>
            </a:r>
            <a:r>
              <a:rPr lang="en-GB" sz="3000" dirty="0"/>
              <a:t>(Pure VO</a:t>
            </a:r>
            <a:r>
              <a:rPr lang="en-GB" sz="3000" baseline="-25000" dirty="0"/>
              <a:t>2</a:t>
            </a:r>
            <a:r>
              <a:rPr lang="en-GB" sz="3000" dirty="0"/>
              <a:t>)</a:t>
            </a:r>
          </a:p>
        </p:txBody>
      </p:sp>
      <p:sp>
        <p:nvSpPr>
          <p:cNvPr id="41" name="TextBox 40"/>
          <p:cNvSpPr txBox="1"/>
          <p:nvPr/>
        </p:nvSpPr>
        <p:spPr>
          <a:xfrm>
            <a:off x="18518109" y="16013241"/>
            <a:ext cx="803366" cy="548712"/>
          </a:xfrm>
          <a:prstGeom prst="rect">
            <a:avLst/>
          </a:prstGeom>
          <a:noFill/>
        </p:spPr>
        <p:txBody>
          <a:bodyPr wrap="square" rtlCol="0">
            <a:spAutoFit/>
          </a:bodyPr>
          <a:lstStyle/>
          <a:p>
            <a:r>
              <a:rPr lang="en-GB" sz="3000" b="1" dirty="0"/>
              <a:t>1 %</a:t>
            </a:r>
            <a:endParaRPr lang="en-GB" sz="3000" dirty="0"/>
          </a:p>
        </p:txBody>
      </p:sp>
      <p:sp>
        <p:nvSpPr>
          <p:cNvPr id="21" name="TextBox 20"/>
          <p:cNvSpPr txBox="1"/>
          <p:nvPr/>
        </p:nvSpPr>
        <p:spPr>
          <a:xfrm>
            <a:off x="18304954" y="15399172"/>
            <a:ext cx="5893983" cy="584775"/>
          </a:xfrm>
          <a:prstGeom prst="rect">
            <a:avLst/>
          </a:prstGeom>
          <a:noFill/>
        </p:spPr>
        <p:txBody>
          <a:bodyPr wrap="square" rtlCol="0">
            <a:spAutoFit/>
          </a:bodyPr>
          <a:lstStyle/>
          <a:p>
            <a:r>
              <a:rPr lang="en-GB" sz="3200" dirty="0"/>
              <a:t>% Cr doping (by precursor weight)</a:t>
            </a:r>
          </a:p>
        </p:txBody>
      </p:sp>
      <p:cxnSp>
        <p:nvCxnSpPr>
          <p:cNvPr id="42" name="Straight Arrow Connector 41"/>
          <p:cNvCxnSpPr/>
          <p:nvPr/>
        </p:nvCxnSpPr>
        <p:spPr>
          <a:xfrm>
            <a:off x="16147926" y="15995470"/>
            <a:ext cx="11120789" cy="0"/>
          </a:xfrm>
          <a:prstGeom prst="straightConnector1">
            <a:avLst/>
          </a:prstGeom>
          <a:ln w="730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0362671" y="16554395"/>
            <a:ext cx="2725313" cy="2052000"/>
          </a:xfrm>
          <a:prstGeom prst="rect">
            <a:avLst/>
          </a:prstGeom>
        </p:spPr>
      </p:pic>
      <p:sp>
        <p:nvSpPr>
          <p:cNvPr id="48" name="TextBox 47"/>
          <p:cNvSpPr txBox="1"/>
          <p:nvPr/>
        </p:nvSpPr>
        <p:spPr>
          <a:xfrm>
            <a:off x="22169107" y="16559529"/>
            <a:ext cx="990601" cy="553998"/>
          </a:xfrm>
          <a:prstGeom prst="rect">
            <a:avLst/>
          </a:prstGeom>
          <a:noFill/>
        </p:spPr>
        <p:txBody>
          <a:bodyPr wrap="square" rtlCol="0">
            <a:spAutoFit/>
          </a:bodyPr>
          <a:lstStyle/>
          <a:p>
            <a:r>
              <a:rPr lang="en-GB" sz="3000" dirty="0">
                <a:solidFill>
                  <a:schemeClr val="bg1"/>
                </a:solidFill>
              </a:rPr>
              <a:t>100x</a:t>
            </a:r>
          </a:p>
        </p:txBody>
      </p:sp>
      <p:sp>
        <p:nvSpPr>
          <p:cNvPr id="49" name="TextBox 48"/>
          <p:cNvSpPr txBox="1"/>
          <p:nvPr/>
        </p:nvSpPr>
        <p:spPr>
          <a:xfrm>
            <a:off x="21303752" y="16008733"/>
            <a:ext cx="1166666" cy="553998"/>
          </a:xfrm>
          <a:prstGeom prst="rect">
            <a:avLst/>
          </a:prstGeom>
          <a:noFill/>
        </p:spPr>
        <p:txBody>
          <a:bodyPr wrap="square" rtlCol="0">
            <a:spAutoFit/>
          </a:bodyPr>
          <a:lstStyle/>
          <a:p>
            <a:r>
              <a:rPr lang="en-GB" sz="3000" b="1" dirty="0"/>
              <a:t>2.5 %</a:t>
            </a:r>
            <a:endParaRPr lang="en-GB" sz="3000" dirty="0"/>
          </a:p>
        </p:txBody>
      </p:sp>
      <p:pic>
        <p:nvPicPr>
          <p:cNvPr id="44" name="Picture 4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3224171" y="16554395"/>
            <a:ext cx="2725313" cy="2052000"/>
          </a:xfrm>
          <a:prstGeom prst="rect">
            <a:avLst/>
          </a:prstGeom>
        </p:spPr>
      </p:pic>
      <p:sp>
        <p:nvSpPr>
          <p:cNvPr id="51" name="TextBox 50"/>
          <p:cNvSpPr txBox="1"/>
          <p:nvPr/>
        </p:nvSpPr>
        <p:spPr>
          <a:xfrm>
            <a:off x="25021594" y="16559529"/>
            <a:ext cx="990601" cy="553998"/>
          </a:xfrm>
          <a:prstGeom prst="rect">
            <a:avLst/>
          </a:prstGeom>
          <a:noFill/>
        </p:spPr>
        <p:txBody>
          <a:bodyPr wrap="square" rtlCol="0">
            <a:spAutoFit/>
          </a:bodyPr>
          <a:lstStyle/>
          <a:p>
            <a:r>
              <a:rPr lang="en-GB" sz="3000" dirty="0">
                <a:solidFill>
                  <a:schemeClr val="bg1"/>
                </a:solidFill>
              </a:rPr>
              <a:t>100x</a:t>
            </a:r>
          </a:p>
        </p:txBody>
      </p:sp>
      <p:pic>
        <p:nvPicPr>
          <p:cNvPr id="46" name="Picture 4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26085670" y="16554395"/>
            <a:ext cx="2725313" cy="2052000"/>
          </a:xfrm>
          <a:prstGeom prst="rect">
            <a:avLst/>
          </a:prstGeom>
        </p:spPr>
      </p:pic>
      <p:sp>
        <p:nvSpPr>
          <p:cNvPr id="45" name="TextBox 44"/>
          <p:cNvSpPr txBox="1"/>
          <p:nvPr/>
        </p:nvSpPr>
        <p:spPr>
          <a:xfrm>
            <a:off x="27884845" y="16559529"/>
            <a:ext cx="990601" cy="553998"/>
          </a:xfrm>
          <a:prstGeom prst="rect">
            <a:avLst/>
          </a:prstGeom>
          <a:noFill/>
        </p:spPr>
        <p:txBody>
          <a:bodyPr wrap="square" rtlCol="0">
            <a:spAutoFit/>
          </a:bodyPr>
          <a:lstStyle/>
          <a:p>
            <a:r>
              <a:rPr lang="en-GB" sz="3000" dirty="0">
                <a:solidFill>
                  <a:schemeClr val="bg1"/>
                </a:solidFill>
              </a:rPr>
              <a:t>100x</a:t>
            </a:r>
          </a:p>
        </p:txBody>
      </p:sp>
      <p:sp>
        <p:nvSpPr>
          <p:cNvPr id="50" name="TextBox 49"/>
          <p:cNvSpPr txBox="1"/>
          <p:nvPr/>
        </p:nvSpPr>
        <p:spPr>
          <a:xfrm>
            <a:off x="24342641" y="16008733"/>
            <a:ext cx="1166666" cy="553998"/>
          </a:xfrm>
          <a:prstGeom prst="rect">
            <a:avLst/>
          </a:prstGeom>
          <a:noFill/>
        </p:spPr>
        <p:txBody>
          <a:bodyPr wrap="square" rtlCol="0">
            <a:spAutoFit/>
          </a:bodyPr>
          <a:lstStyle/>
          <a:p>
            <a:r>
              <a:rPr lang="en-GB" sz="3000" b="1" dirty="0"/>
              <a:t>5 %</a:t>
            </a:r>
            <a:endParaRPr lang="en-GB" sz="3000" dirty="0"/>
          </a:p>
        </p:txBody>
      </p:sp>
      <p:sp>
        <p:nvSpPr>
          <p:cNvPr id="52" name="TextBox 51"/>
          <p:cNvSpPr txBox="1"/>
          <p:nvPr/>
        </p:nvSpPr>
        <p:spPr>
          <a:xfrm>
            <a:off x="27087737" y="16008733"/>
            <a:ext cx="1166666" cy="553998"/>
          </a:xfrm>
          <a:prstGeom prst="rect">
            <a:avLst/>
          </a:prstGeom>
          <a:noFill/>
        </p:spPr>
        <p:txBody>
          <a:bodyPr wrap="square" rtlCol="0">
            <a:spAutoFit/>
          </a:bodyPr>
          <a:lstStyle/>
          <a:p>
            <a:r>
              <a:rPr lang="en-GB" sz="3000" b="1" dirty="0"/>
              <a:t>10 %</a:t>
            </a:r>
            <a:endParaRPr lang="en-GB" sz="3000" dirty="0"/>
          </a:p>
        </p:txBody>
      </p:sp>
      <p:sp>
        <p:nvSpPr>
          <p:cNvPr id="23" name="TextBox 22"/>
          <p:cNvSpPr txBox="1"/>
          <p:nvPr/>
        </p:nvSpPr>
        <p:spPr>
          <a:xfrm>
            <a:off x="14781919" y="18076985"/>
            <a:ext cx="14053153" cy="630942"/>
          </a:xfrm>
          <a:prstGeom prst="rect">
            <a:avLst/>
          </a:prstGeom>
          <a:noFill/>
        </p:spPr>
        <p:txBody>
          <a:bodyPr wrap="square" rtlCol="0">
            <a:spAutoFit/>
          </a:bodyPr>
          <a:lstStyle/>
          <a:p>
            <a:pPr marL="457200" indent="-457200">
              <a:buFont typeface="Arial" panose="020B0604020202020204" pitchFamily="34" charset="0"/>
              <a:buChar char="•"/>
            </a:pPr>
            <a:endParaRPr lang="en-GB" sz="3500" dirty="0"/>
          </a:p>
        </p:txBody>
      </p:sp>
      <p:sp>
        <p:nvSpPr>
          <p:cNvPr id="29" name="TextBox 28"/>
          <p:cNvSpPr txBox="1"/>
          <p:nvPr/>
        </p:nvSpPr>
        <p:spPr>
          <a:xfrm>
            <a:off x="14944181" y="18696513"/>
            <a:ext cx="13872210" cy="2554545"/>
          </a:xfrm>
          <a:prstGeom prst="rect">
            <a:avLst/>
          </a:prstGeom>
          <a:noFill/>
        </p:spPr>
        <p:txBody>
          <a:bodyPr wrap="square" rtlCol="0">
            <a:spAutoFit/>
          </a:bodyPr>
          <a:lstStyle/>
          <a:p>
            <a:pPr marL="457200" indent="-457200">
              <a:buFont typeface="Arial" panose="020B0604020202020204" pitchFamily="34" charset="0"/>
              <a:buChar char="•"/>
            </a:pPr>
            <a:r>
              <a:rPr lang="en-GB" sz="3200" dirty="0"/>
              <a:t>Samples change in </a:t>
            </a:r>
            <a:r>
              <a:rPr lang="en-GB" sz="3200" dirty="0" err="1"/>
              <a:t>color</a:t>
            </a:r>
            <a:r>
              <a:rPr lang="en-GB" sz="3200" dirty="0"/>
              <a:t> from deep purple to lighter blue</a:t>
            </a:r>
          </a:p>
          <a:p>
            <a:pPr marL="457200" indent="-457200">
              <a:buFont typeface="Arial" panose="020B0604020202020204" pitchFamily="34" charset="0"/>
              <a:buChar char="•"/>
            </a:pPr>
            <a:r>
              <a:rPr lang="en-GB" sz="3200" dirty="0"/>
              <a:t>≥ 2.5% doped samples show blue “egg-shell” pattern inside each of these is a white “snowflake” feature</a:t>
            </a:r>
          </a:p>
          <a:p>
            <a:pPr marL="457200" indent="-457200">
              <a:buFont typeface="Arial" panose="020B0604020202020204" pitchFamily="34" charset="0"/>
              <a:buChar char="•"/>
            </a:pPr>
            <a:r>
              <a:rPr lang="en-GB" sz="3200" dirty="0"/>
              <a:t>As doping concentration increases blue dots appear in film</a:t>
            </a:r>
          </a:p>
          <a:p>
            <a:pPr marL="457200" indent="-457200">
              <a:buFont typeface="Arial" panose="020B0604020202020204" pitchFamily="34" charset="0"/>
              <a:buChar char="•"/>
            </a:pPr>
            <a:r>
              <a:rPr lang="en-GB" sz="3200" dirty="0"/>
              <a:t>Grainy texture in pure VO</a:t>
            </a:r>
            <a:r>
              <a:rPr lang="en-GB" sz="3200" baseline="-25000" dirty="0"/>
              <a:t>2</a:t>
            </a:r>
            <a:r>
              <a:rPr lang="en-GB" sz="3200" dirty="0"/>
              <a:t> is replaced by smoother features </a:t>
            </a:r>
          </a:p>
        </p:txBody>
      </p:sp>
      <p:sp>
        <p:nvSpPr>
          <p:cNvPr id="53" name="Rounded Rectangle 52"/>
          <p:cNvSpPr/>
          <p:nvPr/>
        </p:nvSpPr>
        <p:spPr>
          <a:xfrm>
            <a:off x="426720" y="25602893"/>
            <a:ext cx="13655040" cy="7006251"/>
          </a:xfrm>
          <a:prstGeom prst="roundRect">
            <a:avLst>
              <a:gd name="adj" fmla="val 6255"/>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GB" sz="4800" b="1" dirty="0">
                <a:solidFill>
                  <a:schemeClr val="tx1"/>
                </a:solidFill>
              </a:rPr>
              <a:t>Thin films &amp; nanostructures:</a:t>
            </a:r>
            <a:endParaRPr lang="en-GB" sz="4800" dirty="0">
              <a:solidFill>
                <a:schemeClr val="tx1"/>
              </a:solidFill>
            </a:endParaRPr>
          </a:p>
          <a:p>
            <a:pPr marL="1143000" indent="-1143000" algn="just">
              <a:buFont typeface="Arial" panose="020B0604020202020204" pitchFamily="34" charset="0"/>
              <a:buChar char="•"/>
            </a:pPr>
            <a:endParaRPr lang="en-GB" sz="5400" dirty="0">
              <a:solidFill>
                <a:schemeClr val="tx1"/>
              </a:solidFill>
            </a:endParaRPr>
          </a:p>
          <a:p>
            <a:pPr algn="just"/>
            <a:endParaRPr lang="en-GB" sz="5400" dirty="0">
              <a:solidFill>
                <a:schemeClr val="tx1"/>
              </a:solidFill>
            </a:endParaRPr>
          </a:p>
        </p:txBody>
      </p:sp>
      <p:sp>
        <p:nvSpPr>
          <p:cNvPr id="55" name="TextBox 54"/>
          <p:cNvSpPr txBox="1"/>
          <p:nvPr/>
        </p:nvSpPr>
        <p:spPr>
          <a:xfrm>
            <a:off x="8779694" y="30267939"/>
            <a:ext cx="5302066" cy="2308324"/>
          </a:xfrm>
          <a:prstGeom prst="rect">
            <a:avLst/>
          </a:prstGeom>
          <a:noFill/>
        </p:spPr>
        <p:txBody>
          <a:bodyPr wrap="square" rtlCol="0">
            <a:spAutoFit/>
          </a:bodyPr>
          <a:lstStyle/>
          <a:p>
            <a:r>
              <a:rPr lang="en-GB" sz="2400" dirty="0"/>
              <a:t>Temperature−composition phase diagram for Al doped VO</a:t>
            </a:r>
            <a:r>
              <a:rPr lang="en-GB" sz="2400" baseline="-25000" dirty="0"/>
              <a:t>2</a:t>
            </a:r>
            <a:r>
              <a:rPr lang="en-GB" sz="2400" dirty="0"/>
              <a:t> nanostructures created using thin film deposition methods. “Up” and “down” correspond to measurements taken on heating and cooling, respectively</a:t>
            </a:r>
            <a:r>
              <a:rPr lang="en-GB" sz="2400" baseline="30000" dirty="0"/>
              <a:t>[3]</a:t>
            </a:r>
          </a:p>
        </p:txBody>
      </p:sp>
      <p:sp>
        <p:nvSpPr>
          <p:cNvPr id="47" name="TextBox 46"/>
          <p:cNvSpPr txBox="1"/>
          <p:nvPr/>
        </p:nvSpPr>
        <p:spPr>
          <a:xfrm>
            <a:off x="454016" y="26486498"/>
            <a:ext cx="8174071" cy="6001643"/>
          </a:xfrm>
          <a:prstGeom prst="rect">
            <a:avLst/>
          </a:prstGeom>
          <a:noFill/>
        </p:spPr>
        <p:txBody>
          <a:bodyPr wrap="square" rtlCol="0">
            <a:spAutoFit/>
          </a:bodyPr>
          <a:lstStyle/>
          <a:p>
            <a:pPr marL="457200" indent="-457200">
              <a:buFont typeface="Arial" panose="020B0604020202020204" pitchFamily="34" charset="0"/>
              <a:buChar char="•"/>
            </a:pPr>
            <a:r>
              <a:rPr lang="en-GB" sz="3200" dirty="0"/>
              <a:t>Extensive previous work considering dopants has been performed on single crystal VO</a:t>
            </a:r>
            <a:r>
              <a:rPr lang="en-GB" sz="3200" baseline="-25000" dirty="0"/>
              <a:t>2</a:t>
            </a:r>
          </a:p>
          <a:p>
            <a:pPr marL="457200" indent="-457200">
              <a:buFont typeface="Arial" panose="020B0604020202020204" pitchFamily="34" charset="0"/>
              <a:buChar char="•"/>
            </a:pPr>
            <a:r>
              <a:rPr lang="en-GB" sz="3200" dirty="0"/>
              <a:t>There are challenges with single crystals in both fabrication and applications:</a:t>
            </a:r>
          </a:p>
          <a:p>
            <a:pPr marL="2300630" lvl="1" indent="-457200">
              <a:buFont typeface="Arial" panose="020B0604020202020204" pitchFamily="34" charset="0"/>
              <a:buChar char="•"/>
            </a:pPr>
            <a:r>
              <a:rPr lang="en-GB" sz="3200" dirty="0"/>
              <a:t>High cost</a:t>
            </a:r>
          </a:p>
          <a:p>
            <a:pPr marL="2300630" lvl="1" indent="-457200">
              <a:buFont typeface="Arial" panose="020B0604020202020204" pitchFamily="34" charset="0"/>
              <a:buChar char="•"/>
            </a:pPr>
            <a:r>
              <a:rPr lang="en-GB" sz="3200" dirty="0"/>
              <a:t>High temperature</a:t>
            </a:r>
          </a:p>
          <a:p>
            <a:pPr marL="2300630" lvl="1" indent="-457200">
              <a:buFont typeface="Arial" panose="020B0604020202020204" pitchFamily="34" charset="0"/>
              <a:buChar char="•"/>
            </a:pPr>
            <a:r>
              <a:rPr lang="en-GB" sz="3200" dirty="0"/>
              <a:t>Incompatible with devices</a:t>
            </a:r>
          </a:p>
          <a:p>
            <a:pPr marL="457200" indent="-457200">
              <a:buFont typeface="Arial" panose="020B0604020202020204" pitchFamily="34" charset="0"/>
              <a:buChar char="•"/>
            </a:pPr>
            <a:r>
              <a:rPr lang="en-GB" sz="3200" dirty="0"/>
              <a:t>These challenges can be overcome using thin films</a:t>
            </a:r>
          </a:p>
          <a:p>
            <a:pPr marL="457200" indent="-457200">
              <a:buFont typeface="Arial" panose="020B0604020202020204" pitchFamily="34" charset="0"/>
              <a:buChar char="•"/>
            </a:pPr>
            <a:r>
              <a:rPr lang="en-GB" sz="3200" dirty="0"/>
              <a:t>Thin film doping has been studied for a number of dopants (</a:t>
            </a:r>
            <a:r>
              <a:rPr lang="en-GB" sz="3200" dirty="0" err="1"/>
              <a:t>eg</a:t>
            </a:r>
            <a:r>
              <a:rPr lang="en-GB" sz="3200" dirty="0"/>
              <a:t>. Al</a:t>
            </a:r>
            <a:r>
              <a:rPr lang="en-GB" sz="3200" baseline="30000" dirty="0"/>
              <a:t>[3]</a:t>
            </a:r>
            <a:r>
              <a:rPr lang="en-GB" sz="3200" dirty="0"/>
              <a:t>), but Cr has not yet been explored</a:t>
            </a:r>
          </a:p>
        </p:txBody>
      </p:sp>
      <p:sp>
        <p:nvSpPr>
          <p:cNvPr id="57" name="TextBox 56"/>
          <p:cNvSpPr txBox="1"/>
          <p:nvPr/>
        </p:nvSpPr>
        <p:spPr>
          <a:xfrm>
            <a:off x="14624478" y="22590288"/>
            <a:ext cx="5533089" cy="3323987"/>
          </a:xfrm>
          <a:prstGeom prst="rect">
            <a:avLst/>
          </a:prstGeom>
          <a:noFill/>
        </p:spPr>
        <p:txBody>
          <a:bodyPr wrap="square" rtlCol="0">
            <a:spAutoFit/>
          </a:bodyPr>
          <a:lstStyle/>
          <a:p>
            <a:pPr marL="457200" indent="-457200">
              <a:buFont typeface="Arial" panose="020B0604020202020204" pitchFamily="34" charset="0"/>
              <a:buChar char="•"/>
            </a:pPr>
            <a:r>
              <a:rPr lang="en-GB" sz="3000" dirty="0"/>
              <a:t>White light transmission measurements are performed to probe the optical transition of samples</a:t>
            </a:r>
          </a:p>
          <a:p>
            <a:pPr marL="457200" indent="-457200">
              <a:buFont typeface="Arial" panose="020B0604020202020204" pitchFamily="34" charset="0"/>
              <a:buChar char="•"/>
            </a:pPr>
            <a:r>
              <a:rPr lang="en-GB" sz="3000" dirty="0"/>
              <a:t>Hysteresis measurements are taken from 25 to 100°C</a:t>
            </a:r>
          </a:p>
          <a:p>
            <a:r>
              <a:rPr lang="en-GB" sz="3000" dirty="0"/>
              <a:t> </a:t>
            </a:r>
          </a:p>
        </p:txBody>
      </p:sp>
      <p:pic>
        <p:nvPicPr>
          <p:cNvPr id="54" name="Picture 5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4582675" y="26376345"/>
            <a:ext cx="4080000" cy="3060000"/>
          </a:xfrm>
          <a:prstGeom prst="rect">
            <a:avLst/>
          </a:prstGeom>
        </p:spPr>
      </p:pic>
      <p:sp>
        <p:nvSpPr>
          <p:cNvPr id="58" name="TextBox 57"/>
          <p:cNvSpPr txBox="1"/>
          <p:nvPr/>
        </p:nvSpPr>
        <p:spPr>
          <a:xfrm>
            <a:off x="20343621" y="25532594"/>
            <a:ext cx="8664905" cy="461665"/>
          </a:xfrm>
          <a:prstGeom prst="rect">
            <a:avLst/>
          </a:prstGeom>
          <a:noFill/>
        </p:spPr>
        <p:txBody>
          <a:bodyPr wrap="square" rtlCol="0">
            <a:spAutoFit/>
          </a:bodyPr>
          <a:lstStyle/>
          <a:p>
            <a:r>
              <a:rPr lang="en-GB" sz="2400" dirty="0"/>
              <a:t>Schematic diagram of the light table for transmission measurements</a:t>
            </a:r>
          </a:p>
        </p:txBody>
      </p:sp>
      <p:pic>
        <p:nvPicPr>
          <p:cNvPr id="56" name="Picture 55"/>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8390418" y="26402118"/>
            <a:ext cx="4080000" cy="3060000"/>
          </a:xfrm>
          <a:prstGeom prst="rect">
            <a:avLst/>
          </a:prstGeom>
        </p:spPr>
      </p:pic>
      <p:sp>
        <p:nvSpPr>
          <p:cNvPr id="62" name="TextBox 61"/>
          <p:cNvSpPr txBox="1"/>
          <p:nvPr/>
        </p:nvSpPr>
        <p:spPr>
          <a:xfrm>
            <a:off x="22453986" y="26074650"/>
            <a:ext cx="6469413" cy="7478970"/>
          </a:xfrm>
          <a:prstGeom prst="rect">
            <a:avLst/>
          </a:prstGeom>
          <a:noFill/>
        </p:spPr>
        <p:txBody>
          <a:bodyPr wrap="square" rtlCol="0">
            <a:spAutoFit/>
          </a:bodyPr>
          <a:lstStyle/>
          <a:p>
            <a:pPr marL="457200" indent="-457200">
              <a:buFont typeface="Arial" panose="020B0604020202020204" pitchFamily="34" charset="0"/>
              <a:buChar char="•"/>
            </a:pPr>
            <a:r>
              <a:rPr lang="en-GB" sz="3000" dirty="0"/>
              <a:t>Figures a) – c) show hysteresis curves for Cr by weight: 0%, 2.5% and 10% respectively</a:t>
            </a:r>
          </a:p>
          <a:p>
            <a:pPr marL="457200" indent="-457200">
              <a:buFont typeface="Arial" panose="020B0604020202020204" pitchFamily="34" charset="0"/>
              <a:buChar char="•"/>
            </a:pPr>
            <a:r>
              <a:rPr lang="en-GB" sz="3000" dirty="0"/>
              <a:t>Figure d) shows a double y plot of hysteresis contrast (blue) and transition temperature (red) against Cr concentration</a:t>
            </a:r>
          </a:p>
          <a:p>
            <a:pPr marL="457200" indent="-457200">
              <a:buFont typeface="Arial" panose="020B0604020202020204" pitchFamily="34" charset="0"/>
              <a:buChar char="•"/>
            </a:pPr>
            <a:r>
              <a:rPr lang="en-GB" sz="3000" dirty="0"/>
              <a:t>Shows strong trend of increasing transition temperature with increasing Cr concentration</a:t>
            </a:r>
          </a:p>
          <a:p>
            <a:pPr marL="457200" indent="-457200">
              <a:buFont typeface="Arial" panose="020B0604020202020204" pitchFamily="34" charset="0"/>
              <a:buChar char="•"/>
            </a:pPr>
            <a:r>
              <a:rPr lang="en-GB" sz="3000" dirty="0"/>
              <a:t>Also shows a general decrease in quality of VO</a:t>
            </a:r>
            <a:r>
              <a:rPr lang="en-GB" sz="3000" baseline="-25000" dirty="0"/>
              <a:t>2</a:t>
            </a:r>
            <a:r>
              <a:rPr lang="en-GB" sz="3000" dirty="0"/>
              <a:t> film with Cr concentration as indicated by the decrease in contrast</a:t>
            </a:r>
          </a:p>
          <a:p>
            <a:pPr marL="457200" indent="-457200">
              <a:buFont typeface="Arial" panose="020B0604020202020204" pitchFamily="34" charset="0"/>
              <a:buChar char="•"/>
            </a:pPr>
            <a:endParaRPr lang="en-GB" sz="3000" dirty="0"/>
          </a:p>
          <a:p>
            <a:pPr marL="457200" indent="-457200">
              <a:buFont typeface="Arial" panose="020B0604020202020204" pitchFamily="34" charset="0"/>
              <a:buChar char="•"/>
            </a:pPr>
            <a:endParaRPr lang="en-GB" sz="3000" dirty="0"/>
          </a:p>
        </p:txBody>
      </p:sp>
      <p:grpSp>
        <p:nvGrpSpPr>
          <p:cNvPr id="1024" name="Group 1023"/>
          <p:cNvGrpSpPr/>
          <p:nvPr/>
        </p:nvGrpSpPr>
        <p:grpSpPr>
          <a:xfrm>
            <a:off x="18413392" y="29362027"/>
            <a:ext cx="4080000" cy="3060000"/>
            <a:chOff x="18478706" y="29362027"/>
            <a:chExt cx="4080000" cy="3060000"/>
          </a:xfrm>
        </p:grpSpPr>
        <p:pic>
          <p:nvPicPr>
            <p:cNvPr id="60" name="Picture 5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8478706" y="29362027"/>
              <a:ext cx="4080000" cy="3060000"/>
            </a:xfrm>
            <a:prstGeom prst="rect">
              <a:avLst/>
            </a:prstGeom>
          </p:spPr>
        </p:pic>
        <p:cxnSp>
          <p:nvCxnSpPr>
            <p:cNvPr id="63" name="Straight Connector 62"/>
            <p:cNvCxnSpPr/>
            <p:nvPr/>
          </p:nvCxnSpPr>
          <p:spPr>
            <a:xfrm>
              <a:off x="18997138" y="29582142"/>
              <a:ext cx="318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5" name="Picture 1024"/>
          <p:cNvPicPr>
            <a:picLocks noChangeAspect="1"/>
          </p:cNvPicPr>
          <p:nvPr/>
        </p:nvPicPr>
        <p:blipFill rotWithShape="1">
          <a:blip r:embed="rId25"/>
          <a:srcRect l="25122" t="22805" r="45157" b="29169"/>
          <a:stretch/>
        </p:blipFill>
        <p:spPr>
          <a:xfrm>
            <a:off x="29511357" y="14510225"/>
            <a:ext cx="4791424" cy="4372174"/>
          </a:xfrm>
          <a:prstGeom prst="rect">
            <a:avLst/>
          </a:prstGeom>
        </p:spPr>
      </p:pic>
      <p:sp>
        <p:nvSpPr>
          <p:cNvPr id="68" name="TextBox 67"/>
          <p:cNvSpPr txBox="1"/>
          <p:nvPr/>
        </p:nvSpPr>
        <p:spPr>
          <a:xfrm>
            <a:off x="29588110" y="18640950"/>
            <a:ext cx="5098154" cy="830997"/>
          </a:xfrm>
          <a:prstGeom prst="rect">
            <a:avLst/>
          </a:prstGeom>
          <a:noFill/>
        </p:spPr>
        <p:txBody>
          <a:bodyPr wrap="square" rtlCol="0">
            <a:spAutoFit/>
          </a:bodyPr>
          <a:lstStyle/>
          <a:p>
            <a:r>
              <a:rPr lang="en-GB" sz="2400" dirty="0"/>
              <a:t>Phase diagram for the single crystal system V</a:t>
            </a:r>
            <a:r>
              <a:rPr lang="en-GB" sz="2400" baseline="-25000" dirty="0"/>
              <a:t>(1-x)</a:t>
            </a:r>
            <a:r>
              <a:rPr lang="en-GB" sz="2400" dirty="0"/>
              <a:t>Cr</a:t>
            </a:r>
            <a:r>
              <a:rPr lang="en-GB" sz="2400" baseline="-25000" dirty="0"/>
              <a:t>x</a:t>
            </a:r>
            <a:r>
              <a:rPr lang="en-GB" sz="2400" dirty="0"/>
              <a:t>O</a:t>
            </a:r>
            <a:r>
              <a:rPr lang="en-GB" sz="2400" baseline="-25000" dirty="0"/>
              <a:t>2</a:t>
            </a:r>
            <a:r>
              <a:rPr lang="en-GB" sz="2400" dirty="0"/>
              <a:t> 0 ≤ x  ≤0.2</a:t>
            </a:r>
            <a:r>
              <a:rPr lang="en-GB" sz="2400" baseline="30000" dirty="0"/>
              <a:t>[5]</a:t>
            </a:r>
            <a:endParaRPr lang="en-GB" sz="2400" dirty="0"/>
          </a:p>
        </p:txBody>
      </p:sp>
      <p:sp>
        <p:nvSpPr>
          <p:cNvPr id="1026" name="TextBox 1025"/>
          <p:cNvSpPr txBox="1"/>
          <p:nvPr/>
        </p:nvSpPr>
        <p:spPr>
          <a:xfrm>
            <a:off x="14543865" y="26488898"/>
            <a:ext cx="569258" cy="461665"/>
          </a:xfrm>
          <a:prstGeom prst="rect">
            <a:avLst/>
          </a:prstGeom>
          <a:noFill/>
        </p:spPr>
        <p:txBody>
          <a:bodyPr wrap="square" rtlCol="0">
            <a:spAutoFit/>
          </a:bodyPr>
          <a:lstStyle/>
          <a:p>
            <a:r>
              <a:rPr lang="en-GB" sz="2400" dirty="0"/>
              <a:t>a)</a:t>
            </a:r>
          </a:p>
        </p:txBody>
      </p:sp>
      <p:sp>
        <p:nvSpPr>
          <p:cNvPr id="70" name="TextBox 69"/>
          <p:cNvSpPr txBox="1"/>
          <p:nvPr/>
        </p:nvSpPr>
        <p:spPr>
          <a:xfrm>
            <a:off x="18334178" y="26488898"/>
            <a:ext cx="569258" cy="461665"/>
          </a:xfrm>
          <a:prstGeom prst="rect">
            <a:avLst/>
          </a:prstGeom>
          <a:noFill/>
        </p:spPr>
        <p:txBody>
          <a:bodyPr wrap="square" rtlCol="0">
            <a:spAutoFit/>
          </a:bodyPr>
          <a:lstStyle/>
          <a:p>
            <a:r>
              <a:rPr lang="en-GB" sz="2400" dirty="0"/>
              <a:t>b)</a:t>
            </a:r>
          </a:p>
        </p:txBody>
      </p:sp>
      <p:sp>
        <p:nvSpPr>
          <p:cNvPr id="71" name="TextBox 70"/>
          <p:cNvSpPr txBox="1"/>
          <p:nvPr/>
        </p:nvSpPr>
        <p:spPr>
          <a:xfrm>
            <a:off x="14543274" y="29438227"/>
            <a:ext cx="569258" cy="461665"/>
          </a:xfrm>
          <a:prstGeom prst="rect">
            <a:avLst/>
          </a:prstGeom>
          <a:noFill/>
        </p:spPr>
        <p:txBody>
          <a:bodyPr wrap="square" rtlCol="0">
            <a:spAutoFit/>
          </a:bodyPr>
          <a:lstStyle/>
          <a:p>
            <a:r>
              <a:rPr lang="en-GB" sz="2400" dirty="0"/>
              <a:t>c)</a:t>
            </a:r>
          </a:p>
        </p:txBody>
      </p:sp>
      <p:sp>
        <p:nvSpPr>
          <p:cNvPr id="72" name="TextBox 71"/>
          <p:cNvSpPr txBox="1"/>
          <p:nvPr/>
        </p:nvSpPr>
        <p:spPr>
          <a:xfrm>
            <a:off x="18389422" y="29438227"/>
            <a:ext cx="569258" cy="461665"/>
          </a:xfrm>
          <a:prstGeom prst="rect">
            <a:avLst/>
          </a:prstGeom>
          <a:noFill/>
        </p:spPr>
        <p:txBody>
          <a:bodyPr wrap="square" rtlCol="0">
            <a:spAutoFit/>
          </a:bodyPr>
          <a:lstStyle/>
          <a:p>
            <a:r>
              <a:rPr lang="en-GB" sz="2400" dirty="0"/>
              <a:t>d)</a:t>
            </a:r>
          </a:p>
        </p:txBody>
      </p:sp>
      <p:pic>
        <p:nvPicPr>
          <p:cNvPr id="1037" name="Picture 103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0175011" y="19353051"/>
            <a:ext cx="2572584" cy="5040000"/>
          </a:xfrm>
          <a:prstGeom prst="rect">
            <a:avLst/>
          </a:prstGeom>
          <a:ln>
            <a:solidFill>
              <a:schemeClr val="tx1"/>
            </a:solidFill>
          </a:ln>
        </p:spPr>
      </p:pic>
      <p:cxnSp>
        <p:nvCxnSpPr>
          <p:cNvPr id="1039" name="Straight Connector 1038"/>
          <p:cNvCxnSpPr/>
          <p:nvPr/>
        </p:nvCxnSpPr>
        <p:spPr>
          <a:xfrm flipH="1">
            <a:off x="39020445" y="19334001"/>
            <a:ext cx="1135516" cy="35243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flipV="1">
            <a:off x="39020444" y="24079408"/>
            <a:ext cx="1135517" cy="2969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42" name="Rectangle 1041"/>
          <p:cNvSpPr/>
          <p:nvPr/>
        </p:nvSpPr>
        <p:spPr>
          <a:xfrm>
            <a:off x="38344642" y="23461588"/>
            <a:ext cx="303997" cy="1684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9" name="Picture 88"/>
          <p:cNvPicPr>
            <a:picLocks noChangeAspect="1"/>
          </p:cNvPicPr>
          <p:nvPr/>
        </p:nvPicPr>
        <p:blipFill rotWithShape="1">
          <a:blip r:embed="rId10">
            <a:extLst>
              <a:ext uri="{28A0092B-C50C-407E-A947-70E740481C1C}">
                <a14:useLocalDpi xmlns:a14="http://schemas.microsoft.com/office/drawing/2010/main" val="0"/>
              </a:ext>
            </a:extLst>
          </a:blip>
          <a:srcRect l="74024" t="73027" r="12382" b="22482"/>
          <a:stretch/>
        </p:blipFill>
        <p:spPr>
          <a:xfrm>
            <a:off x="38656661" y="23413461"/>
            <a:ext cx="372978" cy="240631"/>
          </a:xfrm>
          <a:prstGeom prst="rect">
            <a:avLst/>
          </a:prstGeom>
        </p:spPr>
      </p:pic>
      <p:sp>
        <p:nvSpPr>
          <p:cNvPr id="1043" name="TextBox 1042"/>
          <p:cNvSpPr txBox="1"/>
          <p:nvPr/>
        </p:nvSpPr>
        <p:spPr>
          <a:xfrm>
            <a:off x="34302782" y="15106495"/>
            <a:ext cx="9339628" cy="4247317"/>
          </a:xfrm>
          <a:prstGeom prst="rect">
            <a:avLst/>
          </a:prstGeom>
          <a:noFill/>
        </p:spPr>
        <p:txBody>
          <a:bodyPr wrap="square" rtlCol="0">
            <a:spAutoFit/>
          </a:bodyPr>
          <a:lstStyle/>
          <a:p>
            <a:r>
              <a:rPr lang="en-GB" sz="3000" b="1" dirty="0"/>
              <a:t>Temperature dependent Raman (below):</a:t>
            </a:r>
          </a:p>
          <a:p>
            <a:pPr marL="457200" indent="-457200">
              <a:buFont typeface="Arial" panose="020B0604020202020204" pitchFamily="34" charset="0"/>
              <a:buChar char="•"/>
            </a:pPr>
            <a:r>
              <a:rPr lang="en-GB" sz="3000" dirty="0"/>
              <a:t>As expected, the 5% sample (green) in M2 phase showed no shift of peak with temperature increased</a:t>
            </a:r>
          </a:p>
          <a:p>
            <a:pPr marL="457200" indent="-457200">
              <a:buFont typeface="Arial" panose="020B0604020202020204" pitchFamily="34" charset="0"/>
              <a:buChar char="•"/>
            </a:pPr>
            <a:r>
              <a:rPr lang="en-GB" sz="3000" dirty="0"/>
              <a:t>1% sample (red) showed M2 peak at 60°C </a:t>
            </a:r>
          </a:p>
          <a:p>
            <a:r>
              <a:rPr lang="en-GB" sz="3000" dirty="0"/>
              <a:t>      - due to M1 to M2 transition?</a:t>
            </a:r>
          </a:p>
          <a:p>
            <a:r>
              <a:rPr lang="en-GB" sz="3000" dirty="0"/>
              <a:t>      - due to presence of M2 in sample?</a:t>
            </a:r>
          </a:p>
          <a:p>
            <a:pPr marL="457200" indent="-457200">
              <a:buFont typeface="Arial" panose="020B0604020202020204" pitchFamily="34" charset="0"/>
              <a:buChar char="•"/>
            </a:pPr>
            <a:r>
              <a:rPr lang="en-GB" sz="3000" dirty="0"/>
              <a:t>Pure VO2 sample (blue) also indicated presence of M2 disagreeing with literature (left) for single crystal</a:t>
            </a:r>
          </a:p>
          <a:p>
            <a:pPr marL="457200" indent="-457200">
              <a:buFont typeface="Arial" panose="020B0604020202020204" pitchFamily="34" charset="0"/>
              <a:buChar char="•"/>
            </a:pPr>
            <a:r>
              <a:rPr lang="en-GB" sz="3000" dirty="0"/>
              <a:t>Supports hypothesis of M1/M2 phase continuum</a:t>
            </a:r>
          </a:p>
        </p:txBody>
      </p:sp>
      <p:sp>
        <p:nvSpPr>
          <p:cNvPr id="73" name="TextBox 72"/>
          <p:cNvSpPr txBox="1"/>
          <p:nvPr/>
        </p:nvSpPr>
        <p:spPr>
          <a:xfrm>
            <a:off x="15129664" y="11360398"/>
            <a:ext cx="13802932" cy="2400657"/>
          </a:xfrm>
          <a:prstGeom prst="rect">
            <a:avLst/>
          </a:prstGeom>
          <a:noFill/>
        </p:spPr>
        <p:txBody>
          <a:bodyPr wrap="square" rtlCol="0">
            <a:spAutoFit/>
          </a:bodyPr>
          <a:lstStyle/>
          <a:p>
            <a:r>
              <a:rPr lang="en-GB" sz="3000" dirty="0"/>
              <a:t>Advantages of Electron Beam Deposition as compared to Pulsed Laser Deposition:</a:t>
            </a:r>
          </a:p>
          <a:p>
            <a:pPr marL="457200" indent="-457200">
              <a:buFont typeface="Arial" panose="020B0604020202020204" pitchFamily="34" charset="0"/>
              <a:buChar char="•"/>
            </a:pPr>
            <a:r>
              <a:rPr lang="en-GB" sz="3000" dirty="0"/>
              <a:t>Precursor Cost</a:t>
            </a:r>
          </a:p>
          <a:p>
            <a:pPr marL="457200" indent="-457200">
              <a:buFont typeface="Arial" panose="020B0604020202020204" pitchFamily="34" charset="0"/>
              <a:buChar char="•"/>
            </a:pPr>
            <a:r>
              <a:rPr lang="en-GB" sz="3000" dirty="0"/>
              <a:t>Versatility</a:t>
            </a:r>
          </a:p>
          <a:p>
            <a:pPr marL="457200" indent="-457200">
              <a:buFont typeface="Arial" panose="020B0604020202020204" pitchFamily="34" charset="0"/>
              <a:buChar char="•"/>
            </a:pPr>
            <a:r>
              <a:rPr lang="en-GB" sz="3000" dirty="0"/>
              <a:t>Simplicity</a:t>
            </a:r>
          </a:p>
          <a:p>
            <a:pPr marL="457200" indent="-457200">
              <a:buFont typeface="Arial" panose="020B0604020202020204" pitchFamily="34" charset="0"/>
              <a:buChar char="•"/>
            </a:pPr>
            <a:r>
              <a:rPr lang="en-GB" sz="3000" dirty="0"/>
              <a:t>Shorter deposition time</a:t>
            </a:r>
          </a:p>
        </p:txBody>
      </p:sp>
      <p:pic>
        <p:nvPicPr>
          <p:cNvPr id="74" name="Picture 2" descr="http://admissions.vanderbilt.edu/insidedores/manage/wp-content/uploads/01.jp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0443150" y="1339344"/>
            <a:ext cx="2945130" cy="3045818"/>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p:cNvGrpSpPr/>
          <p:nvPr/>
        </p:nvGrpSpPr>
        <p:grpSpPr>
          <a:xfrm>
            <a:off x="29543197" y="9963833"/>
            <a:ext cx="5017406" cy="3729551"/>
            <a:chOff x="29543197" y="9963833"/>
            <a:chExt cx="5017406" cy="3729551"/>
          </a:xfrm>
        </p:grpSpPr>
        <p:pic>
          <p:nvPicPr>
            <p:cNvPr id="1033" name="Picture 1032"/>
            <p:cNvPicPr>
              <a:picLocks noChangeAspect="1"/>
            </p:cNvPicPr>
            <p:nvPr/>
          </p:nvPicPr>
          <p:blipFill rotWithShape="1">
            <a:blip r:embed="rId28"/>
            <a:srcRect l="60353" t="39167" r="5294" b="15733"/>
            <a:stretch/>
          </p:blipFill>
          <p:spPr>
            <a:xfrm>
              <a:off x="29543197" y="9973657"/>
              <a:ext cx="5017406" cy="3719727"/>
            </a:xfrm>
            <a:prstGeom prst="rect">
              <a:avLst/>
            </a:prstGeom>
          </p:spPr>
        </p:pic>
        <p:sp>
          <p:nvSpPr>
            <p:cNvPr id="75" name="Rectangle 74"/>
            <p:cNvSpPr/>
            <p:nvPr/>
          </p:nvSpPr>
          <p:spPr>
            <a:xfrm>
              <a:off x="29635052" y="9963833"/>
              <a:ext cx="541315" cy="629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8" name="TextBox 97"/>
          <p:cNvSpPr txBox="1"/>
          <p:nvPr/>
        </p:nvSpPr>
        <p:spPr>
          <a:xfrm>
            <a:off x="29753044" y="25660044"/>
            <a:ext cx="13889366" cy="3785652"/>
          </a:xfrm>
          <a:prstGeom prst="rect">
            <a:avLst/>
          </a:prstGeom>
          <a:noFill/>
        </p:spPr>
        <p:txBody>
          <a:bodyPr wrap="square" rtlCol="0">
            <a:spAutoFit/>
          </a:bodyPr>
          <a:lstStyle/>
          <a:p>
            <a:pPr marL="457200" indent="-457200">
              <a:buFont typeface="Arial" panose="020B0604020202020204" pitchFamily="34" charset="0"/>
              <a:buChar char="•"/>
            </a:pPr>
            <a:r>
              <a:rPr lang="en-GB" sz="3000" dirty="0"/>
              <a:t>Hypothesis: Cr-doped thin films show a continuum of M1/M2 phase with no T phase Low proportion of M1 at low dopant concentration and vice versa</a:t>
            </a:r>
          </a:p>
          <a:p>
            <a:pPr marL="457200" indent="-457200">
              <a:buFont typeface="Arial" panose="020B0604020202020204" pitchFamily="34" charset="0"/>
              <a:buChar char="•"/>
            </a:pPr>
            <a:r>
              <a:rPr lang="en-GB" sz="3000" dirty="0"/>
              <a:t>M1 has a lower transition temperature (  ̴60°C) than M2 (70-80°C)</a:t>
            </a:r>
          </a:p>
          <a:p>
            <a:pPr marL="457200" indent="-457200">
              <a:buFont typeface="Arial" panose="020B0604020202020204" pitchFamily="34" charset="0"/>
              <a:buChar char="•"/>
            </a:pPr>
            <a:r>
              <a:rPr lang="en-GB" sz="3000" dirty="0"/>
              <a:t>Above 2.5% Cr (by precursor weight) the quality of the VO</a:t>
            </a:r>
            <a:r>
              <a:rPr lang="en-GB" sz="3000" baseline="-25000" dirty="0"/>
              <a:t>2</a:t>
            </a:r>
            <a:r>
              <a:rPr lang="en-GB" sz="3000" dirty="0"/>
              <a:t> films is reduced</a:t>
            </a:r>
          </a:p>
          <a:p>
            <a:pPr marL="457200" indent="-457200">
              <a:buFont typeface="Arial" panose="020B0604020202020204" pitchFamily="34" charset="0"/>
              <a:buChar char="•"/>
            </a:pPr>
            <a:r>
              <a:rPr lang="en-GB" sz="3000" dirty="0"/>
              <a:t>Not certain if M1 to M2 transition is seen or separate M1 to R and M2 to R transitions</a:t>
            </a:r>
          </a:p>
          <a:p>
            <a:pPr marL="457200" indent="-457200">
              <a:buFont typeface="Arial" panose="020B0604020202020204" pitchFamily="34" charset="0"/>
              <a:buChar char="•"/>
            </a:pPr>
            <a:r>
              <a:rPr lang="en-GB" sz="3000" dirty="0">
                <a:solidFill>
                  <a:srgbClr val="FF0000"/>
                </a:solidFill>
              </a:rPr>
              <a:t>X-Ray Diffraction study to probe structure of film further</a:t>
            </a:r>
          </a:p>
          <a:p>
            <a:pPr marL="457200" indent="-457200">
              <a:buFont typeface="Arial" panose="020B0604020202020204" pitchFamily="34" charset="0"/>
              <a:buChar char="•"/>
            </a:pPr>
            <a:r>
              <a:rPr lang="en-GB" sz="3000" dirty="0">
                <a:solidFill>
                  <a:srgbClr val="FF0000"/>
                </a:solidFill>
              </a:rPr>
              <a:t>RBS / Auger spectroscopy to determine exact film composition</a:t>
            </a:r>
          </a:p>
          <a:p>
            <a:pPr marL="457200" indent="-457200">
              <a:buFont typeface="Arial" panose="020B0604020202020204" pitchFamily="34" charset="0"/>
              <a:buChar char="•"/>
            </a:pPr>
            <a:r>
              <a:rPr lang="en-GB" sz="3000" dirty="0">
                <a:solidFill>
                  <a:srgbClr val="FF0000"/>
                </a:solidFill>
              </a:rPr>
              <a:t>Similar study with Al</a:t>
            </a:r>
            <a:r>
              <a:rPr lang="en-GB" sz="3000" baseline="-25000" dirty="0">
                <a:solidFill>
                  <a:srgbClr val="FF0000"/>
                </a:solidFill>
              </a:rPr>
              <a:t>2</a:t>
            </a:r>
            <a:r>
              <a:rPr lang="en-GB" sz="3000" dirty="0">
                <a:solidFill>
                  <a:srgbClr val="FF0000"/>
                </a:solidFill>
              </a:rPr>
              <a:t>O</a:t>
            </a:r>
            <a:r>
              <a:rPr lang="en-GB" sz="3000" baseline="-25000" dirty="0">
                <a:solidFill>
                  <a:srgbClr val="FF0000"/>
                </a:solidFill>
              </a:rPr>
              <a:t>3</a:t>
            </a:r>
            <a:r>
              <a:rPr lang="en-GB" sz="3000" dirty="0">
                <a:solidFill>
                  <a:srgbClr val="FF0000"/>
                </a:solidFill>
              </a:rPr>
              <a:t> as dopant</a:t>
            </a:r>
          </a:p>
        </p:txBody>
      </p:sp>
      <p:sp>
        <p:nvSpPr>
          <p:cNvPr id="77" name="TextBox 76"/>
          <p:cNvSpPr txBox="1"/>
          <p:nvPr/>
        </p:nvSpPr>
        <p:spPr>
          <a:xfrm>
            <a:off x="32346773" y="19461271"/>
            <a:ext cx="1387453" cy="707886"/>
          </a:xfrm>
          <a:prstGeom prst="rect">
            <a:avLst/>
          </a:prstGeom>
          <a:noFill/>
        </p:spPr>
        <p:txBody>
          <a:bodyPr wrap="square" rtlCol="0">
            <a:spAutoFit/>
          </a:bodyPr>
          <a:lstStyle/>
          <a:p>
            <a:pPr algn="ctr"/>
            <a:r>
              <a:rPr lang="en-GB" sz="2000" dirty="0"/>
              <a:t>5% Cr </a:t>
            </a:r>
          </a:p>
          <a:p>
            <a:pPr algn="ctr"/>
            <a:r>
              <a:rPr lang="en-GB" sz="2000" dirty="0"/>
              <a:t>(by weight)</a:t>
            </a:r>
          </a:p>
        </p:txBody>
      </p:sp>
      <p:sp>
        <p:nvSpPr>
          <p:cNvPr id="101" name="TextBox 100"/>
          <p:cNvSpPr txBox="1"/>
          <p:nvPr/>
        </p:nvSpPr>
        <p:spPr>
          <a:xfrm>
            <a:off x="34994135" y="19461271"/>
            <a:ext cx="1387453" cy="707886"/>
          </a:xfrm>
          <a:prstGeom prst="rect">
            <a:avLst/>
          </a:prstGeom>
          <a:noFill/>
        </p:spPr>
        <p:txBody>
          <a:bodyPr wrap="square" rtlCol="0">
            <a:spAutoFit/>
          </a:bodyPr>
          <a:lstStyle/>
          <a:p>
            <a:pPr algn="ctr"/>
            <a:r>
              <a:rPr lang="en-GB" sz="2000" dirty="0"/>
              <a:t>1% Cr </a:t>
            </a:r>
          </a:p>
          <a:p>
            <a:pPr algn="ctr"/>
            <a:r>
              <a:rPr lang="en-GB" sz="2000" dirty="0"/>
              <a:t>(by weight)</a:t>
            </a:r>
          </a:p>
        </p:txBody>
      </p:sp>
      <p:sp>
        <p:nvSpPr>
          <p:cNvPr id="102" name="TextBox 101"/>
          <p:cNvSpPr txBox="1"/>
          <p:nvPr/>
        </p:nvSpPr>
        <p:spPr>
          <a:xfrm>
            <a:off x="37662398" y="19461271"/>
            <a:ext cx="1387453" cy="707886"/>
          </a:xfrm>
          <a:prstGeom prst="rect">
            <a:avLst/>
          </a:prstGeom>
          <a:noFill/>
        </p:spPr>
        <p:txBody>
          <a:bodyPr wrap="square" rtlCol="0">
            <a:spAutoFit/>
          </a:bodyPr>
          <a:lstStyle/>
          <a:p>
            <a:pPr algn="ctr"/>
            <a:r>
              <a:rPr lang="en-GB" sz="2000" dirty="0"/>
              <a:t>0% Cr </a:t>
            </a:r>
          </a:p>
          <a:p>
            <a:pPr algn="ctr"/>
            <a:r>
              <a:rPr lang="en-GB" sz="2000" dirty="0"/>
              <a:t>(by weight)</a:t>
            </a:r>
          </a:p>
        </p:txBody>
      </p:sp>
      <p:sp>
        <p:nvSpPr>
          <p:cNvPr id="99" name="TextBox 98"/>
          <p:cNvSpPr txBox="1"/>
          <p:nvPr/>
        </p:nvSpPr>
        <p:spPr>
          <a:xfrm>
            <a:off x="38470134" y="8960889"/>
            <a:ext cx="5107831" cy="6247864"/>
          </a:xfrm>
          <a:prstGeom prst="rect">
            <a:avLst/>
          </a:prstGeom>
          <a:noFill/>
        </p:spPr>
        <p:txBody>
          <a:bodyPr wrap="square" rtlCol="0">
            <a:spAutoFit/>
          </a:bodyPr>
          <a:lstStyle/>
          <a:p>
            <a:pPr marL="457200" indent="-457200">
              <a:buFont typeface="Arial" panose="020B0604020202020204" pitchFamily="34" charset="0"/>
              <a:buChar char="•"/>
            </a:pPr>
            <a:r>
              <a:rPr lang="en-GB" sz="2500" dirty="0"/>
              <a:t>Full Raman spectrum b) shows large substrate peak at 520cm</a:t>
            </a:r>
            <a:r>
              <a:rPr lang="en-GB" sz="2500" baseline="30000" dirty="0"/>
              <a:t>-1</a:t>
            </a:r>
          </a:p>
          <a:p>
            <a:pPr marL="457200" indent="-457200">
              <a:buFont typeface="Arial" panose="020B0604020202020204" pitchFamily="34" charset="0"/>
              <a:buChar char="•"/>
            </a:pPr>
            <a:r>
              <a:rPr lang="en-GB" sz="2500" dirty="0"/>
              <a:t>Spectra a) and c) are taken around this peak so VO</a:t>
            </a:r>
            <a:r>
              <a:rPr lang="en-GB" sz="2500" baseline="-25000" dirty="0"/>
              <a:t>2</a:t>
            </a:r>
            <a:r>
              <a:rPr lang="en-GB" sz="2500" dirty="0"/>
              <a:t> peaks resolved</a:t>
            </a:r>
          </a:p>
          <a:p>
            <a:pPr marL="457200" indent="-457200">
              <a:buFont typeface="Arial" panose="020B0604020202020204" pitchFamily="34" charset="0"/>
              <a:buChar char="•"/>
            </a:pPr>
            <a:r>
              <a:rPr lang="en-GB" sz="2500" dirty="0"/>
              <a:t>Spectra from literature d) indicate that peaks in 600-900cm</a:t>
            </a:r>
            <a:r>
              <a:rPr lang="en-GB" sz="2500" baseline="30000" dirty="0"/>
              <a:t>-1</a:t>
            </a:r>
            <a:r>
              <a:rPr lang="en-GB" sz="2500" dirty="0"/>
              <a:t> region of spectrum shift most noticeably on phase transition</a:t>
            </a:r>
          </a:p>
          <a:p>
            <a:pPr marL="457200" indent="-457200">
              <a:buFont typeface="Arial" panose="020B0604020202020204" pitchFamily="34" charset="0"/>
              <a:buChar char="•"/>
            </a:pPr>
            <a:r>
              <a:rPr lang="en-GB" sz="2500" dirty="0"/>
              <a:t>Experimental data e) indicate that samples with ≥2.5% dopant concentration lie in the M2 phase</a:t>
            </a:r>
          </a:p>
          <a:p>
            <a:pPr marL="457200" indent="-457200">
              <a:buFont typeface="Arial" panose="020B0604020202020204" pitchFamily="34" charset="0"/>
              <a:buChar char="•"/>
            </a:pPr>
            <a:r>
              <a:rPr lang="en-GB" sz="2500" dirty="0"/>
              <a:t>1% sample has midpoint shift value, but does not match T spectrum in lower wavenumber region, therefore, mixture of M1 and M2 phases is proposed</a:t>
            </a:r>
          </a:p>
        </p:txBody>
      </p:sp>
      <p:sp>
        <p:nvSpPr>
          <p:cNvPr id="79" name="TextBox 78"/>
          <p:cNvSpPr txBox="1"/>
          <p:nvPr/>
        </p:nvSpPr>
        <p:spPr>
          <a:xfrm>
            <a:off x="34569138" y="6189763"/>
            <a:ext cx="735331" cy="492443"/>
          </a:xfrm>
          <a:prstGeom prst="rect">
            <a:avLst/>
          </a:prstGeom>
          <a:noFill/>
        </p:spPr>
        <p:txBody>
          <a:bodyPr wrap="square" rtlCol="0">
            <a:spAutoFit/>
          </a:bodyPr>
          <a:lstStyle/>
          <a:p>
            <a:r>
              <a:rPr lang="en-GB" sz="2600" dirty="0"/>
              <a:t>b)</a:t>
            </a:r>
          </a:p>
        </p:txBody>
      </p:sp>
      <p:sp>
        <p:nvSpPr>
          <p:cNvPr id="106" name="TextBox 105"/>
          <p:cNvSpPr txBox="1"/>
          <p:nvPr/>
        </p:nvSpPr>
        <p:spPr>
          <a:xfrm>
            <a:off x="30116535" y="5819656"/>
            <a:ext cx="735331" cy="400110"/>
          </a:xfrm>
          <a:prstGeom prst="rect">
            <a:avLst/>
          </a:prstGeom>
          <a:noFill/>
        </p:spPr>
        <p:txBody>
          <a:bodyPr wrap="square" rtlCol="0">
            <a:spAutoFit/>
          </a:bodyPr>
          <a:lstStyle/>
          <a:p>
            <a:r>
              <a:rPr lang="en-GB" sz="2000" dirty="0"/>
              <a:t>a)</a:t>
            </a:r>
          </a:p>
        </p:txBody>
      </p:sp>
      <p:sp>
        <p:nvSpPr>
          <p:cNvPr id="107" name="TextBox 106"/>
          <p:cNvSpPr txBox="1"/>
          <p:nvPr/>
        </p:nvSpPr>
        <p:spPr>
          <a:xfrm>
            <a:off x="39955304" y="5819656"/>
            <a:ext cx="735331" cy="400110"/>
          </a:xfrm>
          <a:prstGeom prst="rect">
            <a:avLst/>
          </a:prstGeom>
          <a:noFill/>
        </p:spPr>
        <p:txBody>
          <a:bodyPr wrap="square" rtlCol="0">
            <a:spAutoFit/>
          </a:bodyPr>
          <a:lstStyle/>
          <a:p>
            <a:r>
              <a:rPr lang="en-GB" sz="2000" dirty="0"/>
              <a:t>c)</a:t>
            </a:r>
          </a:p>
        </p:txBody>
      </p:sp>
      <p:sp>
        <p:nvSpPr>
          <p:cNvPr id="108" name="TextBox 107"/>
          <p:cNvSpPr txBox="1"/>
          <p:nvPr/>
        </p:nvSpPr>
        <p:spPr>
          <a:xfrm>
            <a:off x="30464846" y="10116368"/>
            <a:ext cx="735331" cy="400110"/>
          </a:xfrm>
          <a:prstGeom prst="rect">
            <a:avLst/>
          </a:prstGeom>
          <a:noFill/>
        </p:spPr>
        <p:txBody>
          <a:bodyPr wrap="square" rtlCol="0">
            <a:spAutoFit/>
          </a:bodyPr>
          <a:lstStyle/>
          <a:p>
            <a:r>
              <a:rPr lang="en-GB" sz="2000" dirty="0"/>
              <a:t>d)</a:t>
            </a:r>
            <a:r>
              <a:rPr lang="en-GB" sz="2000" baseline="30000" dirty="0"/>
              <a:t>[3]</a:t>
            </a:r>
          </a:p>
        </p:txBody>
      </p:sp>
      <p:sp>
        <p:nvSpPr>
          <p:cNvPr id="109" name="TextBox 108"/>
          <p:cNvSpPr txBox="1"/>
          <p:nvPr/>
        </p:nvSpPr>
        <p:spPr>
          <a:xfrm>
            <a:off x="34717187" y="10092304"/>
            <a:ext cx="735331" cy="400110"/>
          </a:xfrm>
          <a:prstGeom prst="rect">
            <a:avLst/>
          </a:prstGeom>
          <a:noFill/>
        </p:spPr>
        <p:txBody>
          <a:bodyPr wrap="square" rtlCol="0">
            <a:spAutoFit/>
          </a:bodyPr>
          <a:lstStyle/>
          <a:p>
            <a:r>
              <a:rPr lang="en-GB" sz="2000" dirty="0"/>
              <a:t>e)</a:t>
            </a:r>
          </a:p>
        </p:txBody>
      </p:sp>
    </p:spTree>
    <p:extLst>
      <p:ext uri="{BB962C8B-B14F-4D97-AF65-F5344CB8AC3E}">
        <p14:creationId xmlns:p14="http://schemas.microsoft.com/office/powerpoint/2010/main" val="323759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5">
            <a:extLst>
              <a:ext uri="{FF2B5EF4-FFF2-40B4-BE49-F238E27FC236}">
                <a16:creationId xmlns:a16="http://schemas.microsoft.com/office/drawing/2014/main" id="{78A0FB6B-34C5-482A-9D95-849A50CFC808}"/>
              </a:ext>
            </a:extLst>
          </p:cNvPr>
          <p:cNvSpPr/>
          <p:nvPr/>
        </p:nvSpPr>
        <p:spPr>
          <a:xfrm>
            <a:off x="1200153" y="10353771"/>
            <a:ext cx="13655040" cy="2993429"/>
          </a:xfrm>
          <a:prstGeom prst="roundRect">
            <a:avLst>
              <a:gd name="adj" fmla="val 6255"/>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GB" sz="4800" b="1" dirty="0">
                <a:solidFill>
                  <a:schemeClr val="tx1"/>
                </a:solidFill>
              </a:rPr>
              <a:t>Motivation:</a:t>
            </a:r>
          </a:p>
          <a:p>
            <a:pPr marL="180000"/>
            <a:r>
              <a:rPr lang="en-GB" sz="3200" dirty="0">
                <a:solidFill>
                  <a:schemeClr val="tx1"/>
                </a:solidFill>
              </a:rPr>
              <a:t>Inverse design process of metamaterial is time consuming by traditional parameter sweeping method. This project aims to boost inverse design process via deep learning. </a:t>
            </a:r>
          </a:p>
        </p:txBody>
      </p:sp>
      <p:sp>
        <p:nvSpPr>
          <p:cNvPr id="7" name="Rounded Rectangle 25">
            <a:extLst>
              <a:ext uri="{FF2B5EF4-FFF2-40B4-BE49-F238E27FC236}">
                <a16:creationId xmlns:a16="http://schemas.microsoft.com/office/drawing/2014/main" id="{ECF9DEF2-33A4-4945-BA5A-58D785A90843}"/>
              </a:ext>
            </a:extLst>
          </p:cNvPr>
          <p:cNvSpPr/>
          <p:nvPr/>
        </p:nvSpPr>
        <p:spPr>
          <a:xfrm>
            <a:off x="439820" y="4813919"/>
            <a:ext cx="13655040" cy="3462279"/>
          </a:xfrm>
          <a:prstGeom prst="roundRect">
            <a:avLst>
              <a:gd name="adj" fmla="val 6255"/>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GB" sz="4800" b="1" dirty="0">
                <a:solidFill>
                  <a:schemeClr val="tx1"/>
                </a:solidFill>
              </a:rPr>
              <a:t>Background:</a:t>
            </a:r>
          </a:p>
          <a:p>
            <a:pPr marL="180000"/>
            <a:r>
              <a:rPr lang="en-GB" sz="3200" dirty="0" err="1">
                <a:solidFill>
                  <a:schemeClr val="tx1"/>
                </a:solidFill>
              </a:rPr>
              <a:t>Metasurface</a:t>
            </a:r>
            <a:r>
              <a:rPr lang="en-GB" sz="3200" dirty="0">
                <a:solidFill>
                  <a:schemeClr val="tx1"/>
                </a:solidFill>
              </a:rPr>
              <a:t> is composed of metamaterial that human controls its optic property.</a:t>
            </a:r>
          </a:p>
          <a:p>
            <a:pPr marL="180000"/>
            <a:r>
              <a:rPr lang="en-GB" sz="3200" dirty="0">
                <a:solidFill>
                  <a:schemeClr val="tx1"/>
                </a:solidFill>
              </a:rPr>
              <a:t>Inverse design is to design </a:t>
            </a:r>
            <a:r>
              <a:rPr lang="en-US" altLang="zh-CN" sz="3200" dirty="0">
                <a:solidFill>
                  <a:schemeClr val="tx1"/>
                </a:solidFill>
              </a:rPr>
              <a:t>material</a:t>
            </a:r>
            <a:r>
              <a:rPr lang="en-GB" sz="3200" dirty="0">
                <a:solidFill>
                  <a:schemeClr val="tx1"/>
                </a:solidFill>
              </a:rPr>
              <a:t> based on functionality we need.</a:t>
            </a:r>
          </a:p>
          <a:p>
            <a:pPr marL="180000"/>
            <a:r>
              <a:rPr lang="en-GB" sz="3200" dirty="0">
                <a:solidFill>
                  <a:schemeClr val="tx1"/>
                </a:solidFill>
              </a:rPr>
              <a:t>Spectrum is the key to </a:t>
            </a:r>
            <a:r>
              <a:rPr lang="en-GB" sz="3200" dirty="0" err="1">
                <a:solidFill>
                  <a:schemeClr val="tx1"/>
                </a:solidFill>
              </a:rPr>
              <a:t>metasurface</a:t>
            </a:r>
            <a:r>
              <a:rPr lang="en-GB" sz="3200" dirty="0">
                <a:solidFill>
                  <a:schemeClr val="tx1"/>
                </a:solidFill>
              </a:rPr>
              <a:t> inverse design because it describe </a:t>
            </a:r>
            <a:r>
              <a:rPr lang="en-GB" sz="3200" dirty="0" err="1">
                <a:solidFill>
                  <a:schemeClr val="tx1"/>
                </a:solidFill>
              </a:rPr>
              <a:t>metasurface</a:t>
            </a:r>
            <a:r>
              <a:rPr lang="en-GB" sz="3200" dirty="0">
                <a:solidFill>
                  <a:schemeClr val="tx1"/>
                </a:solidFill>
              </a:rPr>
              <a:t> optic property.</a:t>
            </a:r>
          </a:p>
        </p:txBody>
      </p:sp>
      <p:sp>
        <p:nvSpPr>
          <p:cNvPr id="8" name="Rounded Rectangle 25">
            <a:extLst>
              <a:ext uri="{FF2B5EF4-FFF2-40B4-BE49-F238E27FC236}">
                <a16:creationId xmlns:a16="http://schemas.microsoft.com/office/drawing/2014/main" id="{507431EB-CF96-4B59-913C-F18E96ECC1B0}"/>
              </a:ext>
            </a:extLst>
          </p:cNvPr>
          <p:cNvSpPr/>
          <p:nvPr/>
        </p:nvSpPr>
        <p:spPr>
          <a:xfrm>
            <a:off x="1200153" y="13853956"/>
            <a:ext cx="13655040" cy="2993429"/>
          </a:xfrm>
          <a:prstGeom prst="roundRect">
            <a:avLst>
              <a:gd name="adj" fmla="val 6255"/>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GB" sz="4800" b="1" dirty="0">
                <a:solidFill>
                  <a:schemeClr val="tx1"/>
                </a:solidFill>
              </a:rPr>
              <a:t>Goal:</a:t>
            </a:r>
          </a:p>
          <a:p>
            <a:pPr marL="180000"/>
            <a:r>
              <a:rPr lang="en-GB" sz="3200" dirty="0">
                <a:solidFill>
                  <a:schemeClr val="tx1"/>
                </a:solidFill>
              </a:rPr>
              <a:t>Use deep neural network to learn from dataset where spectrums are predictor and designs of periodic </a:t>
            </a:r>
            <a:r>
              <a:rPr lang="en-GB" sz="3200" dirty="0" err="1">
                <a:solidFill>
                  <a:schemeClr val="tx1"/>
                </a:solidFill>
              </a:rPr>
              <a:t>metasurface</a:t>
            </a:r>
            <a:r>
              <a:rPr lang="en-GB" sz="3200" dirty="0">
                <a:solidFill>
                  <a:schemeClr val="tx1"/>
                </a:solidFill>
              </a:rPr>
              <a:t> are the regression target. The task is to predict design for the given spectrum. The performance is measured by mean square error of predicted shapes and comparing spectrum of predicted shape.</a:t>
            </a:r>
          </a:p>
        </p:txBody>
      </p:sp>
      <mc:AlternateContent xmlns:mc="http://schemas.openxmlformats.org/markup-compatibility/2006" xmlns:p14="http://schemas.microsoft.com/office/powerpoint/2010/main">
        <mc:Choice Requires="p14">
          <p:contentPart p14:bwMode="auto" r:id="rId2">
            <p14:nvContentPartPr>
              <p14:cNvPr id="22" name="Ink 21">
                <a:extLst>
                  <a:ext uri="{FF2B5EF4-FFF2-40B4-BE49-F238E27FC236}">
                    <a16:creationId xmlns:a16="http://schemas.microsoft.com/office/drawing/2014/main" id="{D7649A16-2182-4328-AB50-B5EBA490947D}"/>
                  </a:ext>
                </a:extLst>
              </p14:cNvPr>
              <p14:cNvContentPartPr/>
              <p14:nvPr/>
            </p14:nvContentPartPr>
            <p14:xfrm>
              <a:off x="23800911" y="12269224"/>
              <a:ext cx="151560" cy="1614240"/>
            </p14:xfrm>
          </p:contentPart>
        </mc:Choice>
        <mc:Fallback xmlns="">
          <p:pic>
            <p:nvPicPr>
              <p:cNvPr id="22" name="Ink 21">
                <a:extLst>
                  <a:ext uri="{FF2B5EF4-FFF2-40B4-BE49-F238E27FC236}">
                    <a16:creationId xmlns:a16="http://schemas.microsoft.com/office/drawing/2014/main" id="{D7649A16-2182-4328-AB50-B5EBA490947D}"/>
                  </a:ext>
                </a:extLst>
              </p:cNvPr>
              <p:cNvPicPr/>
              <p:nvPr/>
            </p:nvPicPr>
            <p:blipFill>
              <a:blip r:embed="rId3"/>
              <a:stretch>
                <a:fillRect/>
              </a:stretch>
            </p:blipFill>
            <p:spPr>
              <a:xfrm>
                <a:off x="23711271" y="12089224"/>
                <a:ext cx="331200" cy="1973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3" name="Ink 22">
                <a:extLst>
                  <a:ext uri="{FF2B5EF4-FFF2-40B4-BE49-F238E27FC236}">
                    <a16:creationId xmlns:a16="http://schemas.microsoft.com/office/drawing/2014/main" id="{5F9AA423-0E2F-4628-BA23-7BCB951817F9}"/>
                  </a:ext>
                </a:extLst>
              </p14:cNvPr>
              <p14:cNvContentPartPr/>
              <p14:nvPr/>
            </p14:nvContentPartPr>
            <p14:xfrm>
              <a:off x="22790391" y="12692224"/>
              <a:ext cx="1311480" cy="52226"/>
            </p14:xfrm>
          </p:contentPart>
        </mc:Choice>
        <mc:Fallback xmlns="">
          <p:pic>
            <p:nvPicPr>
              <p:cNvPr id="23" name="Ink 22">
                <a:extLst>
                  <a:ext uri="{FF2B5EF4-FFF2-40B4-BE49-F238E27FC236}">
                    <a16:creationId xmlns:a16="http://schemas.microsoft.com/office/drawing/2014/main" id="{5F9AA423-0E2F-4628-BA23-7BCB951817F9}"/>
                  </a:ext>
                </a:extLst>
              </p:cNvPr>
              <p:cNvPicPr/>
              <p:nvPr/>
            </p:nvPicPr>
            <p:blipFill>
              <a:blip r:embed="rId5"/>
              <a:stretch>
                <a:fillRect/>
              </a:stretch>
            </p:blipFill>
            <p:spPr>
              <a:xfrm>
                <a:off x="22700391" y="12513368"/>
                <a:ext cx="1491120" cy="409581"/>
              </a:xfrm>
              <a:prstGeom prst="rect">
                <a:avLst/>
              </a:prstGeom>
            </p:spPr>
          </p:pic>
        </mc:Fallback>
      </mc:AlternateContent>
      <p:grpSp>
        <p:nvGrpSpPr>
          <p:cNvPr id="105" name="Group 104">
            <a:extLst>
              <a:ext uri="{FF2B5EF4-FFF2-40B4-BE49-F238E27FC236}">
                <a16:creationId xmlns:a16="http://schemas.microsoft.com/office/drawing/2014/main" id="{D1D8421C-950D-446B-A02D-8D337BA5B48A}"/>
              </a:ext>
            </a:extLst>
          </p:cNvPr>
          <p:cNvGrpSpPr/>
          <p:nvPr/>
        </p:nvGrpSpPr>
        <p:grpSpPr>
          <a:xfrm>
            <a:off x="1200153" y="17666991"/>
            <a:ext cx="13655040" cy="9267468"/>
            <a:chOff x="-127155" y="11494791"/>
            <a:chExt cx="13655040" cy="9267468"/>
          </a:xfrm>
        </p:grpSpPr>
        <p:sp>
          <p:nvSpPr>
            <p:cNvPr id="9" name="Rounded Rectangle 25">
              <a:extLst>
                <a:ext uri="{FF2B5EF4-FFF2-40B4-BE49-F238E27FC236}">
                  <a16:creationId xmlns:a16="http://schemas.microsoft.com/office/drawing/2014/main" id="{BE270CFB-549A-40EC-A479-8857D3CBFF29}"/>
                </a:ext>
              </a:extLst>
            </p:cNvPr>
            <p:cNvSpPr/>
            <p:nvPr/>
          </p:nvSpPr>
          <p:spPr>
            <a:xfrm>
              <a:off x="-127155" y="11494791"/>
              <a:ext cx="13655040" cy="9267468"/>
            </a:xfrm>
            <a:prstGeom prst="roundRect">
              <a:avLst>
                <a:gd name="adj" fmla="val 6255"/>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GB" sz="4800" b="1" dirty="0">
                  <a:solidFill>
                    <a:schemeClr val="tx1"/>
                  </a:solidFill>
                </a:rPr>
                <a:t>Dataset:</a:t>
              </a:r>
            </a:p>
            <a:p>
              <a:pPr marL="637200" indent="-457200">
                <a:buFont typeface="Arial" panose="020B0604020202020204" pitchFamily="34" charset="0"/>
                <a:buChar char="•"/>
              </a:pPr>
              <a:r>
                <a:rPr lang="en-GB" sz="3200" dirty="0">
                  <a:solidFill>
                    <a:schemeClr val="tx1"/>
                  </a:solidFill>
                </a:rPr>
                <a:t>Predictor is the transmission spectrum and regression target is the design of </a:t>
              </a:r>
              <a:r>
                <a:rPr lang="en-GB" sz="3200" dirty="0" err="1">
                  <a:solidFill>
                    <a:schemeClr val="tx1"/>
                  </a:solidFill>
                </a:rPr>
                <a:t>metasurface</a:t>
              </a:r>
              <a:r>
                <a:rPr lang="en-GB" sz="3200" dirty="0">
                  <a:solidFill>
                    <a:schemeClr val="tx1"/>
                  </a:solidFill>
                </a:rPr>
                <a:t>.</a:t>
              </a:r>
            </a:p>
            <a:p>
              <a:pPr marL="637200" indent="-457200">
                <a:buFont typeface="Arial" panose="020B0604020202020204" pitchFamily="34" charset="0"/>
                <a:buChar char="•"/>
              </a:pPr>
              <a:r>
                <a:rPr lang="en-GB" sz="3200" dirty="0">
                  <a:solidFill>
                    <a:schemeClr val="tx1"/>
                  </a:solidFill>
                </a:rPr>
                <a:t>Periodic </a:t>
              </a:r>
              <a:r>
                <a:rPr lang="en-GB" sz="3200" dirty="0" err="1">
                  <a:solidFill>
                    <a:schemeClr val="tx1"/>
                  </a:solidFill>
                </a:rPr>
                <a:t>metasurface</a:t>
              </a:r>
              <a:r>
                <a:rPr lang="en-GB" sz="3200" dirty="0">
                  <a:solidFill>
                    <a:schemeClr val="tx1"/>
                  </a:solidFill>
                </a:rPr>
                <a:t> is composed of uniform unit cells. Our design of unit cell fixes the height on z-axis and explores shapes on </a:t>
              </a:r>
              <a:r>
                <a:rPr lang="en-GB" sz="3200" dirty="0" err="1">
                  <a:solidFill>
                    <a:schemeClr val="tx1"/>
                  </a:solidFill>
                </a:rPr>
                <a:t>xy</a:t>
              </a:r>
              <a:r>
                <a:rPr lang="en-GB" sz="3200" dirty="0">
                  <a:solidFill>
                    <a:schemeClr val="tx1"/>
                  </a:solidFill>
                </a:rPr>
                <a:t>-axis. </a:t>
              </a:r>
            </a:p>
            <a:p>
              <a:pPr marL="637200" indent="-457200">
                <a:buFont typeface="Arial" panose="020B0604020202020204" pitchFamily="34" charset="0"/>
                <a:buChar char="•"/>
              </a:pPr>
              <a:r>
                <a:rPr lang="en-GB" sz="3200" dirty="0">
                  <a:solidFill>
                    <a:schemeClr val="tx1"/>
                  </a:solidFill>
                </a:rPr>
                <a:t>4-fold symmetry is applied to design to ensure lights propagating through the x-axis and y-axis has the same interaction. </a:t>
              </a:r>
            </a:p>
            <a:p>
              <a:pPr marL="637200" indent="-457200">
                <a:buFont typeface="Arial" panose="020B0604020202020204" pitchFamily="34" charset="0"/>
                <a:buChar char="•"/>
              </a:pPr>
              <a:r>
                <a:rPr lang="en-GB" sz="3200" dirty="0">
                  <a:solidFill>
                    <a:schemeClr val="tx1"/>
                  </a:solidFill>
                </a:rPr>
                <a:t>Design a polar-coordinate based depth search first algorithm that produces all possible 4-fold geometries.</a:t>
              </a:r>
            </a:p>
            <a:p>
              <a:pPr marL="637200" indent="-457200">
                <a:buFont typeface="Arial" panose="020B0604020202020204" pitchFamily="34" charset="0"/>
                <a:buChar char="•"/>
              </a:pPr>
              <a:r>
                <a:rPr lang="en-GB" sz="3200" dirty="0">
                  <a:solidFill>
                    <a:schemeClr val="tx1"/>
                  </a:solidFill>
                </a:rPr>
                <a:t>Use </a:t>
              </a:r>
              <a:r>
                <a:rPr lang="en-GB" sz="3200" dirty="0" err="1">
                  <a:solidFill>
                    <a:schemeClr val="tx1"/>
                  </a:solidFill>
                </a:rPr>
                <a:t>Meep</a:t>
              </a:r>
              <a:r>
                <a:rPr lang="en-GB" sz="3200" dirty="0">
                  <a:solidFill>
                    <a:schemeClr val="tx1"/>
                  </a:solidFill>
                </a:rPr>
                <a:t> to generate spectrum. Spectrum is validated by CST and S4.</a:t>
              </a:r>
            </a:p>
            <a:p>
              <a:pPr marL="637200" indent="-457200">
                <a:buFont typeface="Arial" panose="020B0604020202020204" pitchFamily="34" charset="0"/>
                <a:buChar char="•"/>
              </a:pPr>
              <a:r>
                <a:rPr lang="en-GB" sz="3200" dirty="0">
                  <a:solidFill>
                    <a:schemeClr val="tx1"/>
                  </a:solidFill>
                </a:rPr>
                <a:t>Total data size 4988. Predictor is a vector (4988, 200) and regression target is (4988, 6)</a:t>
              </a:r>
            </a:p>
          </p:txBody>
        </p:sp>
        <p:pic>
          <p:nvPicPr>
            <p:cNvPr id="11" name="Picture 10">
              <a:extLst>
                <a:ext uri="{FF2B5EF4-FFF2-40B4-BE49-F238E27FC236}">
                  <a16:creationId xmlns:a16="http://schemas.microsoft.com/office/drawing/2014/main" id="{AB95007F-1C22-441C-BA7F-64BBFFC15F0B}"/>
                </a:ext>
              </a:extLst>
            </p:cNvPr>
            <p:cNvPicPr>
              <a:picLocks noChangeAspect="1"/>
            </p:cNvPicPr>
            <p:nvPr/>
          </p:nvPicPr>
          <p:blipFill rotWithShape="1">
            <a:blip r:embed="rId6"/>
            <a:srcRect l="45455" b="45415"/>
            <a:stretch/>
          </p:blipFill>
          <p:spPr>
            <a:xfrm>
              <a:off x="6806818" y="18043346"/>
              <a:ext cx="2220814" cy="2225771"/>
            </a:xfrm>
            <a:prstGeom prst="rect">
              <a:avLst/>
            </a:prstGeom>
          </p:spPr>
        </p:pic>
        <p:grpSp>
          <p:nvGrpSpPr>
            <p:cNvPr id="16" name="Group 15">
              <a:extLst>
                <a:ext uri="{FF2B5EF4-FFF2-40B4-BE49-F238E27FC236}">
                  <a16:creationId xmlns:a16="http://schemas.microsoft.com/office/drawing/2014/main" id="{692B543C-FCCB-4E60-AEAB-2E3F3C373846}"/>
                </a:ext>
              </a:extLst>
            </p:cNvPr>
            <p:cNvGrpSpPr/>
            <p:nvPr/>
          </p:nvGrpSpPr>
          <p:grpSpPr>
            <a:xfrm>
              <a:off x="137655" y="17946383"/>
              <a:ext cx="2730780" cy="2122984"/>
              <a:chOff x="22111068" y="9227663"/>
              <a:chExt cx="4710366" cy="3910899"/>
            </a:xfrm>
          </p:grpSpPr>
          <p:pic>
            <p:nvPicPr>
              <p:cNvPr id="1028" name="Picture 4" descr="Image result for metasurface">
                <a:extLst>
                  <a:ext uri="{FF2B5EF4-FFF2-40B4-BE49-F238E27FC236}">
                    <a16:creationId xmlns:a16="http://schemas.microsoft.com/office/drawing/2014/main" id="{AB469E34-A53D-40AC-B654-A7B4896446B2}"/>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37" t="8" r="42175"/>
              <a:stretch/>
            </p:blipFill>
            <p:spPr bwMode="auto">
              <a:xfrm>
                <a:off x="22111068" y="9545154"/>
                <a:ext cx="4710366" cy="35934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8">
                <p14:nvContentPartPr>
                  <p14:cNvPr id="15" name="Ink 14">
                    <a:extLst>
                      <a:ext uri="{FF2B5EF4-FFF2-40B4-BE49-F238E27FC236}">
                        <a16:creationId xmlns:a16="http://schemas.microsoft.com/office/drawing/2014/main" id="{71D6FB26-1C1E-4875-AECC-E374A3071E27}"/>
                      </a:ext>
                    </a:extLst>
                  </p14:cNvPr>
                  <p14:cNvContentPartPr/>
                  <p14:nvPr/>
                </p14:nvContentPartPr>
                <p14:xfrm>
                  <a:off x="22111068" y="9227663"/>
                  <a:ext cx="794232" cy="951877"/>
                </p14:xfrm>
              </p:contentPart>
            </mc:Choice>
            <mc:Fallback>
              <p:pic>
                <p:nvPicPr>
                  <p:cNvPr id="15" name="Ink 14">
                    <a:extLst>
                      <a:ext uri="{FF2B5EF4-FFF2-40B4-BE49-F238E27FC236}">
                        <a16:creationId xmlns:a16="http://schemas.microsoft.com/office/drawing/2014/main" id="{71D6FB26-1C1E-4875-AECC-E374A3071E27}"/>
                      </a:ext>
                    </a:extLst>
                  </p:cNvPr>
                  <p:cNvPicPr/>
                  <p:nvPr/>
                </p:nvPicPr>
                <p:blipFill>
                  <a:blip r:embed="rId9"/>
                  <a:stretch>
                    <a:fillRect/>
                  </a:stretch>
                </p:blipFill>
                <p:spPr>
                  <a:xfrm>
                    <a:off x="22002397" y="9111580"/>
                    <a:ext cx="1010954" cy="1183379"/>
                  </a:xfrm>
                  <a:prstGeom prst="rect">
                    <a:avLst/>
                  </a:prstGeom>
                </p:spPr>
              </p:pic>
            </mc:Fallback>
          </mc:AlternateContent>
        </p:grpSp>
        <p:grpSp>
          <p:nvGrpSpPr>
            <p:cNvPr id="36" name="Group 35">
              <a:extLst>
                <a:ext uri="{FF2B5EF4-FFF2-40B4-BE49-F238E27FC236}">
                  <a16:creationId xmlns:a16="http://schemas.microsoft.com/office/drawing/2014/main" id="{B11D9E9B-856F-4A21-8FE1-C5DA076A64FB}"/>
                </a:ext>
              </a:extLst>
            </p:cNvPr>
            <p:cNvGrpSpPr/>
            <p:nvPr/>
          </p:nvGrpSpPr>
          <p:grpSpPr>
            <a:xfrm>
              <a:off x="9593610" y="17893679"/>
              <a:ext cx="3552457" cy="2517869"/>
              <a:chOff x="30081849" y="15610795"/>
              <a:chExt cx="4259195" cy="2851875"/>
            </a:xfrm>
          </p:grpSpPr>
          <p:pic>
            <p:nvPicPr>
              <p:cNvPr id="35" name="Picture 34" descr="A screenshot of a cell phone&#10;&#10;Description automatically generated">
                <a:extLst>
                  <a:ext uri="{FF2B5EF4-FFF2-40B4-BE49-F238E27FC236}">
                    <a16:creationId xmlns:a16="http://schemas.microsoft.com/office/drawing/2014/main" id="{EA72925E-CC7E-4FEC-8A53-A57AB4C19BF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81849" y="15887191"/>
                <a:ext cx="3832557" cy="2575479"/>
              </a:xfrm>
              <a:prstGeom prst="rect">
                <a:avLst/>
              </a:prstGeom>
            </p:spPr>
          </p:pic>
          <p:sp>
            <p:nvSpPr>
              <p:cNvPr id="28" name="TextBox 27">
                <a:extLst>
                  <a:ext uri="{FF2B5EF4-FFF2-40B4-BE49-F238E27FC236}">
                    <a16:creationId xmlns:a16="http://schemas.microsoft.com/office/drawing/2014/main" id="{30F5AFE4-1F40-47E5-99BC-E75B33BA6C76}"/>
                  </a:ext>
                </a:extLst>
              </p:cNvPr>
              <p:cNvSpPr txBox="1"/>
              <p:nvPr/>
            </p:nvSpPr>
            <p:spPr>
              <a:xfrm>
                <a:off x="30211053" y="15610795"/>
                <a:ext cx="4129991" cy="343018"/>
              </a:xfrm>
              <a:prstGeom prst="rect">
                <a:avLst/>
              </a:prstGeom>
              <a:noFill/>
            </p:spPr>
            <p:txBody>
              <a:bodyPr wrap="square" rtlCol="0">
                <a:spAutoFit/>
              </a:bodyPr>
              <a:lstStyle/>
              <a:p>
                <a:r>
                  <a:rPr lang="en-US" sz="1500" dirty="0"/>
                  <a:t>Transmission vs normalized frequency</a:t>
                </a:r>
              </a:p>
            </p:txBody>
          </p:sp>
        </p:grpSp>
        <p:grpSp>
          <p:nvGrpSpPr>
            <p:cNvPr id="37" name="Group 36">
              <a:extLst>
                <a:ext uri="{FF2B5EF4-FFF2-40B4-BE49-F238E27FC236}">
                  <a16:creationId xmlns:a16="http://schemas.microsoft.com/office/drawing/2014/main" id="{134CD18F-0D06-459A-96FD-36D92954330B}"/>
                </a:ext>
              </a:extLst>
            </p:cNvPr>
            <p:cNvGrpSpPr/>
            <p:nvPr/>
          </p:nvGrpSpPr>
          <p:grpSpPr>
            <a:xfrm>
              <a:off x="2919849" y="17893679"/>
              <a:ext cx="3317094" cy="2400738"/>
              <a:chOff x="24310847" y="15645627"/>
              <a:chExt cx="4058997" cy="2850838"/>
            </a:xfrm>
          </p:grpSpPr>
          <p:pic>
            <p:nvPicPr>
              <p:cNvPr id="34" name="Picture 33" descr="A close up of a logo&#10;&#10;Description automatically generated">
                <a:extLst>
                  <a:ext uri="{FF2B5EF4-FFF2-40B4-BE49-F238E27FC236}">
                    <a16:creationId xmlns:a16="http://schemas.microsoft.com/office/drawing/2014/main" id="{20861914-42F9-481C-9499-83FB7E10EAB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310847" y="15853397"/>
                <a:ext cx="4058997" cy="2643068"/>
              </a:xfrm>
              <a:prstGeom prst="rect">
                <a:avLst/>
              </a:prstGeom>
            </p:spPr>
          </p:pic>
          <p:sp>
            <p:nvSpPr>
              <p:cNvPr id="29" name="TextBox 28">
                <a:extLst>
                  <a:ext uri="{FF2B5EF4-FFF2-40B4-BE49-F238E27FC236}">
                    <a16:creationId xmlns:a16="http://schemas.microsoft.com/office/drawing/2014/main" id="{B00A91CE-3B81-424E-9CBA-040EC899EC7F}"/>
                  </a:ext>
                </a:extLst>
              </p:cNvPr>
              <p:cNvSpPr txBox="1"/>
              <p:nvPr/>
            </p:nvSpPr>
            <p:spPr>
              <a:xfrm>
                <a:off x="25015828" y="15645627"/>
                <a:ext cx="2843537" cy="383753"/>
              </a:xfrm>
              <a:prstGeom prst="rect">
                <a:avLst/>
              </a:prstGeom>
              <a:noFill/>
            </p:spPr>
            <p:txBody>
              <a:bodyPr wrap="square" rtlCol="0">
                <a:spAutoFit/>
              </a:bodyPr>
              <a:lstStyle/>
              <a:p>
                <a:r>
                  <a:rPr lang="en-US" sz="1500" dirty="0"/>
                  <a:t>Shape in normalized unit</a:t>
                </a:r>
              </a:p>
            </p:txBody>
          </p:sp>
        </p:grpSp>
      </p:grpSp>
      <p:sp>
        <p:nvSpPr>
          <p:cNvPr id="59" name="Rounded Rectangle 25">
            <a:extLst>
              <a:ext uri="{FF2B5EF4-FFF2-40B4-BE49-F238E27FC236}">
                <a16:creationId xmlns:a16="http://schemas.microsoft.com/office/drawing/2014/main" id="{BCC9187B-E0BC-47A8-B608-9C4F4F87CF54}"/>
              </a:ext>
            </a:extLst>
          </p:cNvPr>
          <p:cNvSpPr/>
          <p:nvPr/>
        </p:nvSpPr>
        <p:spPr>
          <a:xfrm>
            <a:off x="30615470" y="17530260"/>
            <a:ext cx="12206228" cy="6516609"/>
          </a:xfrm>
          <a:prstGeom prst="roundRect">
            <a:avLst>
              <a:gd name="adj" fmla="val 6255"/>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GB" sz="4800" b="1" dirty="0">
                <a:solidFill>
                  <a:schemeClr val="tx1"/>
                </a:solidFill>
              </a:rPr>
              <a:t>Summary:</a:t>
            </a:r>
          </a:p>
          <a:p>
            <a:pPr marL="637200" indent="-457200">
              <a:buFont typeface="Arial" panose="020B0604020202020204" pitchFamily="34" charset="0"/>
              <a:buChar char="•"/>
            </a:pPr>
            <a:endParaRPr lang="en-GB" sz="3200" dirty="0">
              <a:solidFill>
                <a:schemeClr val="tx1"/>
              </a:solidFill>
            </a:endParaRPr>
          </a:p>
          <a:p>
            <a:pPr marL="637200" indent="-457200">
              <a:buFont typeface="Arial" panose="020B0604020202020204" pitchFamily="34" charset="0"/>
              <a:buChar char="•"/>
            </a:pPr>
            <a:r>
              <a:rPr lang="en-GB" sz="3200" dirty="0">
                <a:solidFill>
                  <a:schemeClr val="tx1"/>
                </a:solidFill>
              </a:rPr>
              <a:t>Neural network works well with periodic neural network inverse design</a:t>
            </a:r>
          </a:p>
          <a:p>
            <a:pPr marL="637200" indent="-457200">
              <a:buFont typeface="Arial" panose="020B0604020202020204" pitchFamily="34" charset="0"/>
              <a:buChar char="•"/>
            </a:pPr>
            <a:r>
              <a:rPr lang="en-GB" sz="3200" dirty="0">
                <a:solidFill>
                  <a:schemeClr val="tx1"/>
                </a:solidFill>
              </a:rPr>
              <a:t>Polar coordinate based 4 fold geometry generating methods is capable of generating all possible 4-fold shapes. </a:t>
            </a:r>
          </a:p>
        </p:txBody>
      </p:sp>
      <p:grpSp>
        <p:nvGrpSpPr>
          <p:cNvPr id="96" name="Group 95">
            <a:extLst>
              <a:ext uri="{FF2B5EF4-FFF2-40B4-BE49-F238E27FC236}">
                <a16:creationId xmlns:a16="http://schemas.microsoft.com/office/drawing/2014/main" id="{29B5C658-AD5D-4FAD-82D7-A4C3592ED63A}"/>
              </a:ext>
            </a:extLst>
          </p:cNvPr>
          <p:cNvGrpSpPr/>
          <p:nvPr/>
        </p:nvGrpSpPr>
        <p:grpSpPr>
          <a:xfrm>
            <a:off x="16074206" y="17656839"/>
            <a:ext cx="13651562" cy="15049110"/>
            <a:chOff x="20475017" y="13395091"/>
            <a:chExt cx="17023929" cy="18083107"/>
          </a:xfrm>
        </p:grpSpPr>
        <p:sp>
          <p:nvSpPr>
            <p:cNvPr id="41" name="Rounded Rectangle 25">
              <a:extLst>
                <a:ext uri="{FF2B5EF4-FFF2-40B4-BE49-F238E27FC236}">
                  <a16:creationId xmlns:a16="http://schemas.microsoft.com/office/drawing/2014/main" id="{02C985E3-41D8-4A2B-8D20-148912719EAA}"/>
                </a:ext>
              </a:extLst>
            </p:cNvPr>
            <p:cNvSpPr/>
            <p:nvPr/>
          </p:nvSpPr>
          <p:spPr>
            <a:xfrm>
              <a:off x="20475017" y="13395091"/>
              <a:ext cx="17023929" cy="18083107"/>
            </a:xfrm>
            <a:prstGeom prst="roundRect">
              <a:avLst>
                <a:gd name="adj" fmla="val 6255"/>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GB" sz="4800" b="1" dirty="0">
                  <a:solidFill>
                    <a:schemeClr val="tx1"/>
                  </a:solidFill>
                </a:rPr>
                <a:t>Training neural network with one peak, two peaks, three peaks and four peaks:</a:t>
              </a:r>
            </a:p>
            <a:p>
              <a:pPr marL="637200" indent="-457200">
                <a:buFont typeface="Arial" panose="020B0604020202020204" pitchFamily="34" charset="0"/>
                <a:buChar char="•"/>
              </a:pPr>
              <a:r>
                <a:rPr lang="en-GB" sz="3200" dirty="0">
                  <a:solidFill>
                    <a:schemeClr val="tx1"/>
                  </a:solidFill>
                </a:rPr>
                <a:t>Deep forward neural network(DFNN) is set to have 8 layers with each layers having 200-80-80-100-80-40-30-20-6 units. The spectrum  S = [S1, S2, …, S200] is taken as the input of the DFNN. A design is calculated as outputs. The training is done by minimizing the cost function.  </a:t>
              </a:r>
            </a:p>
            <a:p>
              <a:pPr marL="637200" indent="-457200">
                <a:buFont typeface="Arial" panose="020B0604020202020204" pitchFamily="34" charset="0"/>
                <a:buChar char="•"/>
              </a:pPr>
              <a:endParaRPr lang="en-GB" sz="3200" dirty="0">
                <a:solidFill>
                  <a:schemeClr val="tx1"/>
                </a:solidFill>
              </a:endParaRPr>
            </a:p>
          </p:txBody>
        </p:sp>
        <p:grpSp>
          <p:nvGrpSpPr>
            <p:cNvPr id="24" name="Group 23">
              <a:extLst>
                <a:ext uri="{FF2B5EF4-FFF2-40B4-BE49-F238E27FC236}">
                  <a16:creationId xmlns:a16="http://schemas.microsoft.com/office/drawing/2014/main" id="{4FE923B8-BBDE-499E-8450-C59E316E4D84}"/>
                </a:ext>
              </a:extLst>
            </p:cNvPr>
            <p:cNvGrpSpPr/>
            <p:nvPr/>
          </p:nvGrpSpPr>
          <p:grpSpPr>
            <a:xfrm>
              <a:off x="21338707" y="18124302"/>
              <a:ext cx="15596169" cy="2737428"/>
              <a:chOff x="21194918" y="18583052"/>
              <a:chExt cx="15596169" cy="2737428"/>
            </a:xfrm>
          </p:grpSpPr>
          <p:grpSp>
            <p:nvGrpSpPr>
              <p:cNvPr id="14" name="Group 13">
                <a:extLst>
                  <a:ext uri="{FF2B5EF4-FFF2-40B4-BE49-F238E27FC236}">
                    <a16:creationId xmlns:a16="http://schemas.microsoft.com/office/drawing/2014/main" id="{D7255FE6-1E4C-4941-AE9E-275E87ABF8E9}"/>
                  </a:ext>
                </a:extLst>
              </p:cNvPr>
              <p:cNvGrpSpPr/>
              <p:nvPr/>
            </p:nvGrpSpPr>
            <p:grpSpPr>
              <a:xfrm>
                <a:off x="21384026" y="18583052"/>
                <a:ext cx="15407061" cy="350859"/>
                <a:chOff x="21384026" y="18583052"/>
                <a:chExt cx="15407061" cy="350859"/>
              </a:xfrm>
            </p:grpSpPr>
            <p:sp>
              <p:nvSpPr>
                <p:cNvPr id="13" name="TextBox 12">
                  <a:extLst>
                    <a:ext uri="{FF2B5EF4-FFF2-40B4-BE49-F238E27FC236}">
                      <a16:creationId xmlns:a16="http://schemas.microsoft.com/office/drawing/2014/main" id="{D4A6AE6D-1029-436B-BF0E-2096D6561D00}"/>
                    </a:ext>
                  </a:extLst>
                </p:cNvPr>
                <p:cNvSpPr txBox="1"/>
                <p:nvPr/>
              </p:nvSpPr>
              <p:spPr>
                <a:xfrm>
                  <a:off x="21384026" y="18583052"/>
                  <a:ext cx="3692814" cy="350859"/>
                </a:xfrm>
                <a:prstGeom prst="rect">
                  <a:avLst/>
                </a:prstGeom>
                <a:noFill/>
              </p:spPr>
              <p:txBody>
                <a:bodyPr wrap="square" rtlCol="0">
                  <a:spAutoFit/>
                </a:bodyPr>
                <a:lstStyle/>
                <a:p>
                  <a:r>
                    <a:rPr lang="en-US" sz="1500" dirty="0"/>
                    <a:t>Loss vs echo Training with 1 Peak</a:t>
                  </a:r>
                </a:p>
              </p:txBody>
            </p:sp>
            <p:sp>
              <p:nvSpPr>
                <p:cNvPr id="43" name="TextBox 42">
                  <a:extLst>
                    <a:ext uri="{FF2B5EF4-FFF2-40B4-BE49-F238E27FC236}">
                      <a16:creationId xmlns:a16="http://schemas.microsoft.com/office/drawing/2014/main" id="{1066B79D-B36C-4149-9DBD-9973FB459CF3}"/>
                    </a:ext>
                  </a:extLst>
                </p:cNvPr>
                <p:cNvSpPr txBox="1"/>
                <p:nvPr/>
              </p:nvSpPr>
              <p:spPr>
                <a:xfrm>
                  <a:off x="25240162" y="18583053"/>
                  <a:ext cx="3692812" cy="350858"/>
                </a:xfrm>
                <a:prstGeom prst="rect">
                  <a:avLst/>
                </a:prstGeom>
                <a:noFill/>
              </p:spPr>
              <p:txBody>
                <a:bodyPr wrap="square" rtlCol="0">
                  <a:spAutoFit/>
                </a:bodyPr>
                <a:lstStyle/>
                <a:p>
                  <a:r>
                    <a:rPr lang="en-US" sz="1500" dirty="0"/>
                    <a:t>Loss vs echo Training with 2 Peaks</a:t>
                  </a:r>
                </a:p>
              </p:txBody>
            </p:sp>
            <p:sp>
              <p:nvSpPr>
                <p:cNvPr id="44" name="TextBox 43">
                  <a:extLst>
                    <a:ext uri="{FF2B5EF4-FFF2-40B4-BE49-F238E27FC236}">
                      <a16:creationId xmlns:a16="http://schemas.microsoft.com/office/drawing/2014/main" id="{31F4C1FE-C9BF-4A14-88A9-92317E7EA547}"/>
                    </a:ext>
                  </a:extLst>
                </p:cNvPr>
                <p:cNvSpPr txBox="1"/>
                <p:nvPr/>
              </p:nvSpPr>
              <p:spPr>
                <a:xfrm>
                  <a:off x="29067134" y="18583053"/>
                  <a:ext cx="3692812" cy="350858"/>
                </a:xfrm>
                <a:prstGeom prst="rect">
                  <a:avLst/>
                </a:prstGeom>
                <a:noFill/>
              </p:spPr>
              <p:txBody>
                <a:bodyPr wrap="square" rtlCol="0">
                  <a:spAutoFit/>
                </a:bodyPr>
                <a:lstStyle/>
                <a:p>
                  <a:r>
                    <a:rPr lang="en-US" sz="1500" dirty="0"/>
                    <a:t>Loss vs echo Training with 3 Peaks</a:t>
                  </a:r>
                </a:p>
              </p:txBody>
            </p:sp>
            <p:sp>
              <p:nvSpPr>
                <p:cNvPr id="45" name="TextBox 44">
                  <a:extLst>
                    <a:ext uri="{FF2B5EF4-FFF2-40B4-BE49-F238E27FC236}">
                      <a16:creationId xmlns:a16="http://schemas.microsoft.com/office/drawing/2014/main" id="{CE161993-64C6-476B-B109-6C909C08F136}"/>
                    </a:ext>
                  </a:extLst>
                </p:cNvPr>
                <p:cNvSpPr txBox="1"/>
                <p:nvPr/>
              </p:nvSpPr>
              <p:spPr>
                <a:xfrm>
                  <a:off x="32915620" y="18583053"/>
                  <a:ext cx="3875467" cy="350858"/>
                </a:xfrm>
                <a:prstGeom prst="rect">
                  <a:avLst/>
                </a:prstGeom>
                <a:noFill/>
              </p:spPr>
              <p:txBody>
                <a:bodyPr wrap="square" rtlCol="0">
                  <a:spAutoFit/>
                </a:bodyPr>
                <a:lstStyle/>
                <a:p>
                  <a:r>
                    <a:rPr lang="en-US" sz="1500" dirty="0"/>
                    <a:t>Loss vs echo Training with 4 Peaks</a:t>
                  </a:r>
                </a:p>
              </p:txBody>
            </p:sp>
          </p:grpSp>
          <p:pic>
            <p:nvPicPr>
              <p:cNvPr id="18" name="Picture 12">
                <a:extLst>
                  <a:ext uri="{FF2B5EF4-FFF2-40B4-BE49-F238E27FC236}">
                    <a16:creationId xmlns:a16="http://schemas.microsoft.com/office/drawing/2014/main" id="{2D366DDE-0C3E-4EA8-8772-7EFA394A3DA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194918" y="18920180"/>
                <a:ext cx="3703398" cy="24003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a:extLst>
                  <a:ext uri="{FF2B5EF4-FFF2-40B4-BE49-F238E27FC236}">
                    <a16:creationId xmlns:a16="http://schemas.microsoft.com/office/drawing/2014/main" id="{E210A27A-BF10-4FB4-BCBA-C928D030436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062246" y="18920180"/>
                <a:ext cx="3703398" cy="24003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6">
                <a:extLst>
                  <a:ext uri="{FF2B5EF4-FFF2-40B4-BE49-F238E27FC236}">
                    <a16:creationId xmlns:a16="http://schemas.microsoft.com/office/drawing/2014/main" id="{B5776B55-BCD3-4173-8721-B3483998FA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904850" y="18913904"/>
                <a:ext cx="3752850" cy="24003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8">
                <a:extLst>
                  <a:ext uri="{FF2B5EF4-FFF2-40B4-BE49-F238E27FC236}">
                    <a16:creationId xmlns:a16="http://schemas.microsoft.com/office/drawing/2014/main" id="{56E98932-95F0-4065-9D99-9F82E223BD3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772179" y="18913904"/>
                <a:ext cx="3752850" cy="24003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846871B0-300B-485F-9FE0-A788C409249E}"/>
                </a:ext>
              </a:extLst>
            </p:cNvPr>
            <p:cNvGrpSpPr/>
            <p:nvPr/>
          </p:nvGrpSpPr>
          <p:grpSpPr>
            <a:xfrm>
              <a:off x="21400973" y="20866965"/>
              <a:ext cx="15197853" cy="10215620"/>
              <a:chOff x="21400973" y="20866965"/>
              <a:chExt cx="15197853" cy="10215620"/>
            </a:xfrm>
          </p:grpSpPr>
          <p:grpSp>
            <p:nvGrpSpPr>
              <p:cNvPr id="6" name="Group 5">
                <a:extLst>
                  <a:ext uri="{FF2B5EF4-FFF2-40B4-BE49-F238E27FC236}">
                    <a16:creationId xmlns:a16="http://schemas.microsoft.com/office/drawing/2014/main" id="{E359B379-C101-4F98-8027-E3B19BA89C01}"/>
                  </a:ext>
                </a:extLst>
              </p:cNvPr>
              <p:cNvGrpSpPr/>
              <p:nvPr/>
            </p:nvGrpSpPr>
            <p:grpSpPr>
              <a:xfrm>
                <a:off x="22594978" y="20866965"/>
                <a:ext cx="13473146" cy="350859"/>
                <a:chOff x="22387477" y="17108818"/>
                <a:chExt cx="13473146" cy="350859"/>
              </a:xfrm>
            </p:grpSpPr>
            <p:sp>
              <p:nvSpPr>
                <p:cNvPr id="40" name="TextBox 39">
                  <a:extLst>
                    <a:ext uri="{FF2B5EF4-FFF2-40B4-BE49-F238E27FC236}">
                      <a16:creationId xmlns:a16="http://schemas.microsoft.com/office/drawing/2014/main" id="{4B06F0DE-8CBD-4230-B1FF-29605D1751CF}"/>
                    </a:ext>
                  </a:extLst>
                </p:cNvPr>
                <p:cNvSpPr txBox="1"/>
                <p:nvPr/>
              </p:nvSpPr>
              <p:spPr>
                <a:xfrm>
                  <a:off x="22387477" y="17108818"/>
                  <a:ext cx="1946535" cy="350859"/>
                </a:xfrm>
                <a:prstGeom prst="rect">
                  <a:avLst/>
                </a:prstGeom>
                <a:noFill/>
              </p:spPr>
              <p:txBody>
                <a:bodyPr wrap="square" rtlCol="0">
                  <a:spAutoFit/>
                </a:bodyPr>
                <a:lstStyle/>
                <a:p>
                  <a:r>
                    <a:rPr lang="en-US" sz="1500" dirty="0"/>
                    <a:t>True Shape</a:t>
                  </a:r>
                </a:p>
              </p:txBody>
            </p:sp>
            <p:sp>
              <p:nvSpPr>
                <p:cNvPr id="48" name="TextBox 47">
                  <a:extLst>
                    <a:ext uri="{FF2B5EF4-FFF2-40B4-BE49-F238E27FC236}">
                      <a16:creationId xmlns:a16="http://schemas.microsoft.com/office/drawing/2014/main" id="{B580F686-B0D3-4FFB-8E07-E0243F31A6AA}"/>
                    </a:ext>
                  </a:extLst>
                </p:cNvPr>
                <p:cNvSpPr txBox="1"/>
                <p:nvPr/>
              </p:nvSpPr>
              <p:spPr>
                <a:xfrm>
                  <a:off x="26043974" y="17108818"/>
                  <a:ext cx="1946535" cy="350859"/>
                </a:xfrm>
                <a:prstGeom prst="rect">
                  <a:avLst/>
                </a:prstGeom>
                <a:noFill/>
              </p:spPr>
              <p:txBody>
                <a:bodyPr wrap="square" rtlCol="0">
                  <a:spAutoFit/>
                </a:bodyPr>
                <a:lstStyle/>
                <a:p>
                  <a:r>
                    <a:rPr lang="en-US" sz="1500" dirty="0"/>
                    <a:t>True Spectrum</a:t>
                  </a:r>
                </a:p>
              </p:txBody>
            </p:sp>
            <p:sp>
              <p:nvSpPr>
                <p:cNvPr id="49" name="TextBox 48">
                  <a:extLst>
                    <a:ext uri="{FF2B5EF4-FFF2-40B4-BE49-F238E27FC236}">
                      <a16:creationId xmlns:a16="http://schemas.microsoft.com/office/drawing/2014/main" id="{BDCFF1B2-90C1-4CD4-8649-AE0B92D52E40}"/>
                    </a:ext>
                  </a:extLst>
                </p:cNvPr>
                <p:cNvSpPr txBox="1"/>
                <p:nvPr/>
              </p:nvSpPr>
              <p:spPr>
                <a:xfrm>
                  <a:off x="29984599" y="17108818"/>
                  <a:ext cx="2221048" cy="350859"/>
                </a:xfrm>
                <a:prstGeom prst="rect">
                  <a:avLst/>
                </a:prstGeom>
                <a:noFill/>
              </p:spPr>
              <p:txBody>
                <a:bodyPr wrap="square" rtlCol="0">
                  <a:spAutoFit/>
                </a:bodyPr>
                <a:lstStyle/>
                <a:p>
                  <a:r>
                    <a:rPr lang="en-US" sz="1500" dirty="0"/>
                    <a:t>Predicted Shape</a:t>
                  </a:r>
                </a:p>
              </p:txBody>
            </p:sp>
            <p:sp>
              <p:nvSpPr>
                <p:cNvPr id="50" name="TextBox 49">
                  <a:extLst>
                    <a:ext uri="{FF2B5EF4-FFF2-40B4-BE49-F238E27FC236}">
                      <a16:creationId xmlns:a16="http://schemas.microsoft.com/office/drawing/2014/main" id="{DE0648C7-2B67-47FD-916A-EBF576EF80AE}"/>
                    </a:ext>
                  </a:extLst>
                </p:cNvPr>
                <p:cNvSpPr txBox="1"/>
                <p:nvPr/>
              </p:nvSpPr>
              <p:spPr>
                <a:xfrm>
                  <a:off x="33431316" y="17108818"/>
                  <a:ext cx="2429307" cy="350859"/>
                </a:xfrm>
                <a:prstGeom prst="rect">
                  <a:avLst/>
                </a:prstGeom>
                <a:noFill/>
              </p:spPr>
              <p:txBody>
                <a:bodyPr wrap="square" rtlCol="0">
                  <a:spAutoFit/>
                </a:bodyPr>
                <a:lstStyle/>
                <a:p>
                  <a:r>
                    <a:rPr lang="en-US" sz="1500" dirty="0"/>
                    <a:t>Predicted Spectrum</a:t>
                  </a:r>
                </a:p>
              </p:txBody>
            </p:sp>
          </p:grpSp>
          <p:grpSp>
            <p:nvGrpSpPr>
              <p:cNvPr id="53" name="Group 52">
                <a:extLst>
                  <a:ext uri="{FF2B5EF4-FFF2-40B4-BE49-F238E27FC236}">
                    <a16:creationId xmlns:a16="http://schemas.microsoft.com/office/drawing/2014/main" id="{7BECD47E-437F-4D52-B586-7F556C0C9761}"/>
                  </a:ext>
                </a:extLst>
              </p:cNvPr>
              <p:cNvGrpSpPr/>
              <p:nvPr/>
            </p:nvGrpSpPr>
            <p:grpSpPr>
              <a:xfrm>
                <a:off x="21455162" y="28693256"/>
                <a:ext cx="15143664" cy="2389329"/>
                <a:chOff x="21455162" y="28693256"/>
                <a:chExt cx="15143664" cy="2389329"/>
              </a:xfrm>
            </p:grpSpPr>
            <p:pic>
              <p:nvPicPr>
                <p:cNvPr id="1078" name="Picture 54">
                  <a:extLst>
                    <a:ext uri="{FF2B5EF4-FFF2-40B4-BE49-F238E27FC236}">
                      <a16:creationId xmlns:a16="http://schemas.microsoft.com/office/drawing/2014/main" id="{C6CC7976-D69F-432B-928B-5BD8417ADA2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288314" y="28693256"/>
                  <a:ext cx="35433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80" name="Picture 56">
                  <a:extLst>
                    <a:ext uri="{FF2B5EF4-FFF2-40B4-BE49-F238E27FC236}">
                      <a16:creationId xmlns:a16="http://schemas.microsoft.com/office/drawing/2014/main" id="{8880B595-CE56-4424-81EC-566D5842432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1455162" y="28693256"/>
                  <a:ext cx="36195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82" name="Picture 58">
                  <a:extLst>
                    <a:ext uri="{FF2B5EF4-FFF2-40B4-BE49-F238E27FC236}">
                      <a16:creationId xmlns:a16="http://schemas.microsoft.com/office/drawing/2014/main" id="{37F9BAF4-625C-45A1-AB31-D613D60994B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167722" y="28693256"/>
                  <a:ext cx="36195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84" name="Picture 60">
                  <a:extLst>
                    <a:ext uri="{FF2B5EF4-FFF2-40B4-BE49-F238E27FC236}">
                      <a16:creationId xmlns:a16="http://schemas.microsoft.com/office/drawing/2014/main" id="{F9582743-8747-44D2-B510-D743CC3762F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055526" y="28720385"/>
                  <a:ext cx="3543300" cy="2362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 name="Group 51">
                <a:extLst>
                  <a:ext uri="{FF2B5EF4-FFF2-40B4-BE49-F238E27FC236}">
                    <a16:creationId xmlns:a16="http://schemas.microsoft.com/office/drawing/2014/main" id="{1C307FE5-CBCD-4A92-BE97-CE9204639F8F}"/>
                  </a:ext>
                </a:extLst>
              </p:cNvPr>
              <p:cNvGrpSpPr/>
              <p:nvPr/>
            </p:nvGrpSpPr>
            <p:grpSpPr>
              <a:xfrm>
                <a:off x="21439739" y="26217675"/>
                <a:ext cx="15159087" cy="2413354"/>
                <a:chOff x="21439739" y="26217675"/>
                <a:chExt cx="15159087" cy="2413354"/>
              </a:xfrm>
            </p:grpSpPr>
            <p:pic>
              <p:nvPicPr>
                <p:cNvPr id="1042" name="Picture 18">
                  <a:extLst>
                    <a:ext uri="{FF2B5EF4-FFF2-40B4-BE49-F238E27FC236}">
                      <a16:creationId xmlns:a16="http://schemas.microsoft.com/office/drawing/2014/main" id="{3ACD6E61-9BA4-4597-96F9-CF3A5F30C0F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055526" y="26234726"/>
                  <a:ext cx="3543300" cy="239630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F58EFF4A-8266-491D-97C9-01E35D42DD4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5292417" y="26217675"/>
                  <a:ext cx="3543300" cy="2396303"/>
                </a:xfrm>
                <a:prstGeom prst="rect">
                  <a:avLst/>
                </a:prstGeom>
                <a:noFill/>
                <a:extLst>
                  <a:ext uri="{909E8E84-426E-40DD-AFC4-6F175D3DCCD1}">
                    <a14:hiddenFill xmlns:a14="http://schemas.microsoft.com/office/drawing/2010/main">
                      <a:solidFill>
                        <a:srgbClr val="FFFFFF"/>
                      </a:solidFill>
                    </a14:hiddenFill>
                  </a:ext>
                </a:extLst>
              </p:spPr>
            </p:pic>
            <p:pic>
              <p:nvPicPr>
                <p:cNvPr id="1088" name="Picture 64">
                  <a:extLst>
                    <a:ext uri="{FF2B5EF4-FFF2-40B4-BE49-F238E27FC236}">
                      <a16:creationId xmlns:a16="http://schemas.microsoft.com/office/drawing/2014/main" id="{C0448CC4-2773-4C52-A9B7-81ABCF9FE28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1439739" y="26217675"/>
                  <a:ext cx="36195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90" name="Picture 66">
                  <a:extLst>
                    <a:ext uri="{FF2B5EF4-FFF2-40B4-BE49-F238E27FC236}">
                      <a16:creationId xmlns:a16="http://schemas.microsoft.com/office/drawing/2014/main" id="{10CA7CC1-CAC1-4099-A1A7-D3644D82271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9181990" y="26234726"/>
                  <a:ext cx="3619500" cy="2362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8A6B5359-BEBA-4A58-B116-9777D6D5076A}"/>
                  </a:ext>
                </a:extLst>
              </p:cNvPr>
              <p:cNvGrpSpPr/>
              <p:nvPr/>
            </p:nvGrpSpPr>
            <p:grpSpPr>
              <a:xfrm>
                <a:off x="21400973" y="23742094"/>
                <a:ext cx="15197853" cy="2403276"/>
                <a:chOff x="21400973" y="23742094"/>
                <a:chExt cx="15197853" cy="2403276"/>
              </a:xfrm>
            </p:grpSpPr>
            <p:pic>
              <p:nvPicPr>
                <p:cNvPr id="1094" name="Picture 70">
                  <a:extLst>
                    <a:ext uri="{FF2B5EF4-FFF2-40B4-BE49-F238E27FC236}">
                      <a16:creationId xmlns:a16="http://schemas.microsoft.com/office/drawing/2014/main" id="{F363E41A-7CD6-40AC-A983-A93B1D43572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5330409" y="23742094"/>
                  <a:ext cx="35433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96" name="Picture 72">
                  <a:extLst>
                    <a:ext uri="{FF2B5EF4-FFF2-40B4-BE49-F238E27FC236}">
                      <a16:creationId xmlns:a16="http://schemas.microsoft.com/office/drawing/2014/main" id="{BB8F3897-1FB3-48F6-896D-F35D94DDE249}"/>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1400973" y="23742094"/>
                  <a:ext cx="36195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100" name="Picture 76">
                  <a:extLst>
                    <a:ext uri="{FF2B5EF4-FFF2-40B4-BE49-F238E27FC236}">
                      <a16:creationId xmlns:a16="http://schemas.microsoft.com/office/drawing/2014/main" id="{3D3600F4-496E-4580-8623-15EE01E1E171}"/>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9167722" y="23783170"/>
                  <a:ext cx="36195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102" name="Picture 78">
                  <a:extLst>
                    <a:ext uri="{FF2B5EF4-FFF2-40B4-BE49-F238E27FC236}">
                      <a16:creationId xmlns:a16="http://schemas.microsoft.com/office/drawing/2014/main" id="{1165D940-3A3A-4EF0-830C-7F70341CAC9A}"/>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3055526" y="23783170"/>
                  <a:ext cx="3543300" cy="2362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a:extLst>
                  <a:ext uri="{FF2B5EF4-FFF2-40B4-BE49-F238E27FC236}">
                    <a16:creationId xmlns:a16="http://schemas.microsoft.com/office/drawing/2014/main" id="{5818AD0D-C26C-47FF-8138-95BEED0E3D5F}"/>
                  </a:ext>
                </a:extLst>
              </p:cNvPr>
              <p:cNvGrpSpPr/>
              <p:nvPr/>
            </p:nvGrpSpPr>
            <p:grpSpPr>
              <a:xfrm>
                <a:off x="21439739" y="21266513"/>
                <a:ext cx="15159087" cy="2362200"/>
                <a:chOff x="21439739" y="21266513"/>
                <a:chExt cx="15159087" cy="2362200"/>
              </a:xfrm>
            </p:grpSpPr>
            <p:pic>
              <p:nvPicPr>
                <p:cNvPr id="1034" name="Picture 10">
                  <a:extLst>
                    <a:ext uri="{FF2B5EF4-FFF2-40B4-BE49-F238E27FC236}">
                      <a16:creationId xmlns:a16="http://schemas.microsoft.com/office/drawing/2014/main" id="{DBB22A80-EB0B-4A57-8A33-CCAFF8201C4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3055526" y="21435507"/>
                  <a:ext cx="3543300" cy="19112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36AAE63-BDCA-4D6A-AC6C-63C40EA8220D}"/>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5327543" y="21414198"/>
                  <a:ext cx="3571875" cy="1942044"/>
                </a:xfrm>
                <a:prstGeom prst="rect">
                  <a:avLst/>
                </a:prstGeom>
                <a:noFill/>
                <a:extLst>
                  <a:ext uri="{909E8E84-426E-40DD-AFC4-6F175D3DCCD1}">
                    <a14:hiddenFill xmlns:a14="http://schemas.microsoft.com/office/drawing/2010/main">
                      <a:solidFill>
                        <a:srgbClr val="FFFFFF"/>
                      </a:solidFill>
                    </a14:hiddenFill>
                  </a:ext>
                </a:extLst>
              </p:spPr>
            </p:pic>
            <p:pic>
              <p:nvPicPr>
                <p:cNvPr id="1106" name="Picture 82">
                  <a:extLst>
                    <a:ext uri="{FF2B5EF4-FFF2-40B4-BE49-F238E27FC236}">
                      <a16:creationId xmlns:a16="http://schemas.microsoft.com/office/drawing/2014/main" id="{5A9893EE-CE08-4199-AF21-5E8CCA6635C4}"/>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1439739" y="21266513"/>
                  <a:ext cx="36195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108" name="Picture 84">
                  <a:extLst>
                    <a:ext uri="{FF2B5EF4-FFF2-40B4-BE49-F238E27FC236}">
                      <a16:creationId xmlns:a16="http://schemas.microsoft.com/office/drawing/2014/main" id="{B45A33CD-8922-4B37-BE2C-6F3D4C5257A4}"/>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9167722" y="21266513"/>
                  <a:ext cx="3619500" cy="2362200"/>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56" name="Group 55">
            <a:extLst>
              <a:ext uri="{FF2B5EF4-FFF2-40B4-BE49-F238E27FC236}">
                <a16:creationId xmlns:a16="http://schemas.microsoft.com/office/drawing/2014/main" id="{5F966331-16FB-43BF-BE3B-B7FFBF59E84B}"/>
              </a:ext>
            </a:extLst>
          </p:cNvPr>
          <p:cNvGrpSpPr/>
          <p:nvPr/>
        </p:nvGrpSpPr>
        <p:grpSpPr>
          <a:xfrm>
            <a:off x="18005790" y="9648353"/>
            <a:ext cx="10419701" cy="295590"/>
            <a:chOff x="22924094" y="17004254"/>
            <a:chExt cx="13282632" cy="426467"/>
          </a:xfrm>
        </p:grpSpPr>
        <p:sp>
          <p:nvSpPr>
            <p:cNvPr id="57" name="TextBox 56">
              <a:extLst>
                <a:ext uri="{FF2B5EF4-FFF2-40B4-BE49-F238E27FC236}">
                  <a16:creationId xmlns:a16="http://schemas.microsoft.com/office/drawing/2014/main" id="{47F4FA6E-FB55-49E7-BBA8-1030F346684B}"/>
                </a:ext>
              </a:extLst>
            </p:cNvPr>
            <p:cNvSpPr txBox="1"/>
            <p:nvPr/>
          </p:nvSpPr>
          <p:spPr>
            <a:xfrm>
              <a:off x="22924094" y="17004254"/>
              <a:ext cx="1946535" cy="411859"/>
            </a:xfrm>
            <a:prstGeom prst="rect">
              <a:avLst/>
            </a:prstGeom>
            <a:noFill/>
          </p:spPr>
          <p:txBody>
            <a:bodyPr wrap="square" rtlCol="0">
              <a:spAutoFit/>
            </a:bodyPr>
            <a:lstStyle/>
            <a:p>
              <a:r>
                <a:rPr lang="en-US" sz="1500" dirty="0"/>
                <a:t>True Shape</a:t>
              </a:r>
            </a:p>
          </p:txBody>
        </p:sp>
        <p:sp>
          <p:nvSpPr>
            <p:cNvPr id="58" name="TextBox 57">
              <a:extLst>
                <a:ext uri="{FF2B5EF4-FFF2-40B4-BE49-F238E27FC236}">
                  <a16:creationId xmlns:a16="http://schemas.microsoft.com/office/drawing/2014/main" id="{C449F845-C668-42F5-804C-9B230309CC05}"/>
                </a:ext>
              </a:extLst>
            </p:cNvPr>
            <p:cNvSpPr txBox="1"/>
            <p:nvPr/>
          </p:nvSpPr>
          <p:spPr>
            <a:xfrm>
              <a:off x="26529765" y="17018862"/>
              <a:ext cx="1946535" cy="411859"/>
            </a:xfrm>
            <a:prstGeom prst="rect">
              <a:avLst/>
            </a:prstGeom>
            <a:noFill/>
          </p:spPr>
          <p:txBody>
            <a:bodyPr wrap="square" rtlCol="0">
              <a:spAutoFit/>
            </a:bodyPr>
            <a:lstStyle/>
            <a:p>
              <a:r>
                <a:rPr lang="en-US" sz="1500" dirty="0"/>
                <a:t>True Spectrum</a:t>
              </a:r>
            </a:p>
          </p:txBody>
        </p:sp>
        <p:sp>
          <p:nvSpPr>
            <p:cNvPr id="60" name="TextBox 59">
              <a:extLst>
                <a:ext uri="{FF2B5EF4-FFF2-40B4-BE49-F238E27FC236}">
                  <a16:creationId xmlns:a16="http://schemas.microsoft.com/office/drawing/2014/main" id="{ADCE6AB3-15A7-455C-A732-C959F949A432}"/>
                </a:ext>
              </a:extLst>
            </p:cNvPr>
            <p:cNvSpPr txBox="1"/>
            <p:nvPr/>
          </p:nvSpPr>
          <p:spPr>
            <a:xfrm>
              <a:off x="30139781" y="17018864"/>
              <a:ext cx="1946535" cy="411857"/>
            </a:xfrm>
            <a:prstGeom prst="rect">
              <a:avLst/>
            </a:prstGeom>
            <a:noFill/>
          </p:spPr>
          <p:txBody>
            <a:bodyPr wrap="square" rtlCol="0">
              <a:spAutoFit/>
            </a:bodyPr>
            <a:lstStyle/>
            <a:p>
              <a:r>
                <a:rPr lang="en-US" sz="1500" dirty="0"/>
                <a:t>Predicted Shape</a:t>
              </a:r>
            </a:p>
          </p:txBody>
        </p:sp>
        <p:sp>
          <p:nvSpPr>
            <p:cNvPr id="61" name="TextBox 60">
              <a:extLst>
                <a:ext uri="{FF2B5EF4-FFF2-40B4-BE49-F238E27FC236}">
                  <a16:creationId xmlns:a16="http://schemas.microsoft.com/office/drawing/2014/main" id="{573D47E2-778E-4E9E-9088-2D05D4C1B618}"/>
                </a:ext>
              </a:extLst>
            </p:cNvPr>
            <p:cNvSpPr txBox="1"/>
            <p:nvPr/>
          </p:nvSpPr>
          <p:spPr>
            <a:xfrm>
              <a:off x="33777420" y="17009291"/>
              <a:ext cx="2429306" cy="411859"/>
            </a:xfrm>
            <a:prstGeom prst="rect">
              <a:avLst/>
            </a:prstGeom>
            <a:noFill/>
          </p:spPr>
          <p:txBody>
            <a:bodyPr wrap="square" rtlCol="0">
              <a:spAutoFit/>
            </a:bodyPr>
            <a:lstStyle/>
            <a:p>
              <a:r>
                <a:rPr lang="en-US" sz="1500" dirty="0"/>
                <a:t>Predicted Spectrum</a:t>
              </a:r>
            </a:p>
          </p:txBody>
        </p:sp>
      </p:grpSp>
      <p:sp>
        <p:nvSpPr>
          <p:cNvPr id="10" name="Rounded Rectangle 25">
            <a:extLst>
              <a:ext uri="{FF2B5EF4-FFF2-40B4-BE49-F238E27FC236}">
                <a16:creationId xmlns:a16="http://schemas.microsoft.com/office/drawing/2014/main" id="{5351CF26-74BC-4C3E-A162-9423795D6CBF}"/>
              </a:ext>
            </a:extLst>
          </p:cNvPr>
          <p:cNvSpPr/>
          <p:nvPr/>
        </p:nvSpPr>
        <p:spPr>
          <a:xfrm>
            <a:off x="16074206" y="4406135"/>
            <a:ext cx="13614513" cy="12872256"/>
          </a:xfrm>
          <a:prstGeom prst="roundRect">
            <a:avLst>
              <a:gd name="adj" fmla="val 6255"/>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GB" sz="4800" b="1" dirty="0">
                <a:solidFill>
                  <a:schemeClr val="tx1"/>
                </a:solidFill>
              </a:rPr>
              <a:t>Training neural network with whole data set:</a:t>
            </a:r>
          </a:p>
          <a:p>
            <a:pPr marL="637200" indent="-457200">
              <a:buFont typeface="Arial" panose="020B0604020202020204" pitchFamily="34" charset="0"/>
              <a:buChar char="•"/>
            </a:pPr>
            <a:r>
              <a:rPr lang="en-GB" sz="3200" dirty="0">
                <a:solidFill>
                  <a:schemeClr val="tx1"/>
                </a:solidFill>
              </a:rPr>
              <a:t>Deep forward neural network(DFNN) is set to have 8 layers with each layers having 200-80-80-100-80-40-30-20-6 units and dropout layer which probability sets to 0.5. The spectrum  S = [S1, S2, …, S200] is taken as the input of the DFNN. A design (1, 600) is calculated as outputs. The training is done by minimizing the cost function. </a:t>
            </a:r>
          </a:p>
          <a:p>
            <a:pPr marL="637200" indent="-457200">
              <a:buFont typeface="Arial" panose="020B0604020202020204" pitchFamily="34" charset="0"/>
              <a:buChar char="•"/>
            </a:pPr>
            <a:endParaRPr lang="en-GB" sz="3200" dirty="0">
              <a:solidFill>
                <a:schemeClr val="tx1"/>
              </a:solidFill>
            </a:endParaRPr>
          </a:p>
        </p:txBody>
      </p:sp>
      <p:grpSp>
        <p:nvGrpSpPr>
          <p:cNvPr id="39" name="Group 38">
            <a:extLst>
              <a:ext uri="{FF2B5EF4-FFF2-40B4-BE49-F238E27FC236}">
                <a16:creationId xmlns:a16="http://schemas.microsoft.com/office/drawing/2014/main" id="{1E03E93A-9F01-4580-B04C-96D165298B4D}"/>
              </a:ext>
            </a:extLst>
          </p:cNvPr>
          <p:cNvGrpSpPr/>
          <p:nvPr/>
        </p:nvGrpSpPr>
        <p:grpSpPr>
          <a:xfrm>
            <a:off x="17111859" y="13682074"/>
            <a:ext cx="11478853" cy="1578235"/>
            <a:chOff x="-190996" y="24055539"/>
            <a:chExt cx="15425043" cy="2400299"/>
          </a:xfrm>
        </p:grpSpPr>
        <p:pic>
          <p:nvPicPr>
            <p:cNvPr id="1046" name="Picture 22">
              <a:extLst>
                <a:ext uri="{FF2B5EF4-FFF2-40B4-BE49-F238E27FC236}">
                  <a16:creationId xmlns:a16="http://schemas.microsoft.com/office/drawing/2014/main" id="{0E5A5749-8208-4C73-A370-AA162199327C}"/>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90996" y="24055539"/>
              <a:ext cx="3619500" cy="236220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a:extLst>
                <a:ext uri="{FF2B5EF4-FFF2-40B4-BE49-F238E27FC236}">
                  <a16:creationId xmlns:a16="http://schemas.microsoft.com/office/drawing/2014/main" id="{11ED289F-C064-43DE-830B-6CCA5567295B}"/>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778100" y="24055539"/>
              <a:ext cx="3571875" cy="240029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6">
              <a:extLst>
                <a:ext uri="{FF2B5EF4-FFF2-40B4-BE49-F238E27FC236}">
                  <a16:creationId xmlns:a16="http://schemas.microsoft.com/office/drawing/2014/main" id="{6708CBDA-F11F-4698-B029-90D019253FFB}"/>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710611" y="24070906"/>
              <a:ext cx="36195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5DC58005-8BA8-45D8-8978-3940D83823B6}"/>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1690747" y="24070905"/>
              <a:ext cx="3543300" cy="23621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7C27CAE3-3432-49CF-A6D6-864E83BED0C6}"/>
              </a:ext>
            </a:extLst>
          </p:cNvPr>
          <p:cNvGrpSpPr/>
          <p:nvPr/>
        </p:nvGrpSpPr>
        <p:grpSpPr>
          <a:xfrm>
            <a:off x="17111859" y="11798353"/>
            <a:ext cx="11478853" cy="1578236"/>
            <a:chOff x="-190996" y="21337775"/>
            <a:chExt cx="15425043" cy="2400301"/>
          </a:xfrm>
        </p:grpSpPr>
        <p:pic>
          <p:nvPicPr>
            <p:cNvPr id="1054" name="Picture 30">
              <a:extLst>
                <a:ext uri="{FF2B5EF4-FFF2-40B4-BE49-F238E27FC236}">
                  <a16:creationId xmlns:a16="http://schemas.microsoft.com/office/drawing/2014/main" id="{439B4E0B-A3ED-4692-924A-4AD538850482}"/>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90996" y="21337778"/>
              <a:ext cx="3619500" cy="2362199"/>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a16="http://schemas.microsoft.com/office/drawing/2014/main" id="{A1F35BE0-0D2B-4844-AF80-EABEDBF246AE}"/>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778100" y="21337777"/>
              <a:ext cx="3571875" cy="2400299"/>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a:extLst>
                <a:ext uri="{FF2B5EF4-FFF2-40B4-BE49-F238E27FC236}">
                  <a16:creationId xmlns:a16="http://schemas.microsoft.com/office/drawing/2014/main" id="{E47C4D28-6798-43E9-9221-301DE30ED01C}"/>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7710611" y="21337775"/>
              <a:ext cx="36195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a:extLst>
                <a:ext uri="{FF2B5EF4-FFF2-40B4-BE49-F238E27FC236}">
                  <a16:creationId xmlns:a16="http://schemas.microsoft.com/office/drawing/2014/main" id="{177E133F-D1A9-4E59-9CF8-5D2939B3DA17}"/>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1690747" y="21337776"/>
              <a:ext cx="3543300" cy="23622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93B03C6F-32AC-4335-BF91-AC01196AB7B4}"/>
              </a:ext>
            </a:extLst>
          </p:cNvPr>
          <p:cNvGrpSpPr/>
          <p:nvPr/>
        </p:nvGrpSpPr>
        <p:grpSpPr>
          <a:xfrm>
            <a:off x="17110130" y="15565803"/>
            <a:ext cx="11531955" cy="1578235"/>
            <a:chOff x="-196866" y="26773312"/>
            <a:chExt cx="15496401" cy="2400300"/>
          </a:xfrm>
        </p:grpSpPr>
        <p:pic>
          <p:nvPicPr>
            <p:cNvPr id="1062" name="Picture 38">
              <a:extLst>
                <a:ext uri="{FF2B5EF4-FFF2-40B4-BE49-F238E27FC236}">
                  <a16:creationId xmlns:a16="http://schemas.microsoft.com/office/drawing/2014/main" id="{EF2D54DF-4307-42B6-8B8A-C5C1C3CDE579}"/>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96866" y="26773312"/>
              <a:ext cx="36195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a:extLst>
                <a:ext uri="{FF2B5EF4-FFF2-40B4-BE49-F238E27FC236}">
                  <a16:creationId xmlns:a16="http://schemas.microsoft.com/office/drawing/2014/main" id="{56601FDC-04DE-454B-835C-AC5A640A53A9}"/>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3778100" y="26773312"/>
              <a:ext cx="3571875" cy="2400300"/>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a:extLst>
                <a:ext uri="{FF2B5EF4-FFF2-40B4-BE49-F238E27FC236}">
                  <a16:creationId xmlns:a16="http://schemas.microsoft.com/office/drawing/2014/main" id="{95751DFF-EA43-449C-9EAC-45ECE3BCA19F}"/>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7674759" y="26792362"/>
              <a:ext cx="36195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a:extLst>
                <a:ext uri="{FF2B5EF4-FFF2-40B4-BE49-F238E27FC236}">
                  <a16:creationId xmlns:a16="http://schemas.microsoft.com/office/drawing/2014/main" id="{026D572C-9580-4795-AB90-F44C1F3AB8E0}"/>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1756235" y="26773312"/>
              <a:ext cx="3543300" cy="2362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02B4F4CD-1117-43ED-BF42-2D675653C546}"/>
              </a:ext>
            </a:extLst>
          </p:cNvPr>
          <p:cNvGrpSpPr/>
          <p:nvPr/>
        </p:nvGrpSpPr>
        <p:grpSpPr>
          <a:xfrm>
            <a:off x="17107490" y="9910884"/>
            <a:ext cx="11483221" cy="1578235"/>
            <a:chOff x="-196866" y="18614604"/>
            <a:chExt cx="15430913" cy="2400300"/>
          </a:xfrm>
        </p:grpSpPr>
        <p:pic>
          <p:nvPicPr>
            <p:cNvPr id="1070" name="Picture 46">
              <a:extLst>
                <a:ext uri="{FF2B5EF4-FFF2-40B4-BE49-F238E27FC236}">
                  <a16:creationId xmlns:a16="http://schemas.microsoft.com/office/drawing/2014/main" id="{A9CB2221-1DA7-4728-B71D-53C29456F083}"/>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196866" y="18640400"/>
              <a:ext cx="3619500" cy="2362199"/>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a:extLst>
                <a:ext uri="{FF2B5EF4-FFF2-40B4-BE49-F238E27FC236}">
                  <a16:creationId xmlns:a16="http://schemas.microsoft.com/office/drawing/2014/main" id="{B5D6AC5B-33F9-4A5F-81D6-110935C82853}"/>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3778100" y="18614604"/>
              <a:ext cx="3571875" cy="2400300"/>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a:extLst>
                <a:ext uri="{FF2B5EF4-FFF2-40B4-BE49-F238E27FC236}">
                  <a16:creationId xmlns:a16="http://schemas.microsoft.com/office/drawing/2014/main" id="{AD4495E5-6559-4B3C-AEFF-0AD95655A97A}"/>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11690747" y="18629040"/>
              <a:ext cx="35433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a:extLst>
                <a:ext uri="{FF2B5EF4-FFF2-40B4-BE49-F238E27FC236}">
                  <a16:creationId xmlns:a16="http://schemas.microsoft.com/office/drawing/2014/main" id="{2673B5D8-924E-4B79-943B-9418999E2080}"/>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7710611" y="18651688"/>
              <a:ext cx="3619500" cy="2362201"/>
            </a:xfrm>
            <a:prstGeom prst="rect">
              <a:avLst/>
            </a:prstGeom>
            <a:noFill/>
            <a:extLst>
              <a:ext uri="{909E8E84-426E-40DD-AFC4-6F175D3DCCD1}">
                <a14:hiddenFill xmlns:a14="http://schemas.microsoft.com/office/drawing/2010/main">
                  <a:solidFill>
                    <a:srgbClr val="FFFFFF"/>
                  </a:solidFill>
                </a14:hiddenFill>
              </a:ext>
            </a:extLst>
          </p:spPr>
        </p:pic>
      </p:grpSp>
      <p:pic>
        <p:nvPicPr>
          <p:cNvPr id="25" name="Picture 20">
            <a:extLst>
              <a:ext uri="{FF2B5EF4-FFF2-40B4-BE49-F238E27FC236}">
                <a16:creationId xmlns:a16="http://schemas.microsoft.com/office/drawing/2014/main" id="{695EF681-A6E6-441F-8BE2-2FD740CC5576}"/>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1486840" y="8133878"/>
            <a:ext cx="2748322" cy="1553124"/>
          </a:xfrm>
          <a:prstGeom prst="rect">
            <a:avLst/>
          </a:prstGeom>
          <a:noFill/>
          <a:extLst>
            <a:ext uri="{909E8E84-426E-40DD-AFC4-6F175D3DCCD1}">
              <a14:hiddenFill xmlns:a14="http://schemas.microsoft.com/office/drawing/2010/main">
                <a:solidFill>
                  <a:srgbClr val="FFFFFF"/>
                </a:solidFill>
              </a14:hiddenFill>
            </a:ext>
          </a:extLst>
        </p:spPr>
      </p:pic>
      <p:sp>
        <p:nvSpPr>
          <p:cNvPr id="103" name="TextBox 102">
            <a:extLst>
              <a:ext uri="{FF2B5EF4-FFF2-40B4-BE49-F238E27FC236}">
                <a16:creationId xmlns:a16="http://schemas.microsoft.com/office/drawing/2014/main" id="{7176ECB9-8622-4431-8D95-E6D892A0B69E}"/>
              </a:ext>
            </a:extLst>
          </p:cNvPr>
          <p:cNvSpPr txBox="1"/>
          <p:nvPr/>
        </p:nvSpPr>
        <p:spPr>
          <a:xfrm>
            <a:off x="21179905" y="7786108"/>
            <a:ext cx="3539052" cy="285465"/>
          </a:xfrm>
          <a:prstGeom prst="rect">
            <a:avLst/>
          </a:prstGeom>
          <a:noFill/>
        </p:spPr>
        <p:txBody>
          <a:bodyPr wrap="square" rtlCol="0">
            <a:spAutoFit/>
          </a:bodyPr>
          <a:lstStyle/>
          <a:p>
            <a:r>
              <a:rPr lang="en-US" sz="1500" dirty="0"/>
              <a:t>Loss vs echo Training with whole data set</a:t>
            </a:r>
          </a:p>
        </p:txBody>
      </p:sp>
      <p:sp>
        <p:nvSpPr>
          <p:cNvPr id="145" name="Rounded Rectangle 25">
            <a:extLst>
              <a:ext uri="{FF2B5EF4-FFF2-40B4-BE49-F238E27FC236}">
                <a16:creationId xmlns:a16="http://schemas.microsoft.com/office/drawing/2014/main" id="{04258FB7-8596-4FF0-9E48-2CF0A94C4135}"/>
              </a:ext>
            </a:extLst>
          </p:cNvPr>
          <p:cNvSpPr/>
          <p:nvPr/>
        </p:nvSpPr>
        <p:spPr>
          <a:xfrm>
            <a:off x="32288306" y="27176057"/>
            <a:ext cx="17023929" cy="6071465"/>
          </a:xfrm>
          <a:prstGeom prst="roundRect">
            <a:avLst>
              <a:gd name="adj" fmla="val 6255"/>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GB" sz="4800" b="1" dirty="0">
                <a:solidFill>
                  <a:schemeClr val="tx1"/>
                </a:solidFill>
              </a:rPr>
              <a:t>Future Work:</a:t>
            </a:r>
          </a:p>
          <a:p>
            <a:pPr marL="637200" indent="-457200">
              <a:buFont typeface="Arial" panose="020B0604020202020204" pitchFamily="34" charset="0"/>
              <a:buChar char="•"/>
            </a:pPr>
            <a:r>
              <a:rPr lang="en-GB" sz="3200" dirty="0">
                <a:solidFill>
                  <a:schemeClr val="tx1"/>
                </a:solidFill>
              </a:rPr>
              <a:t>Explore cavity and height effect on spectrum to increase data set and hope that peaks can spread evenly across frequency. </a:t>
            </a:r>
          </a:p>
          <a:p>
            <a:pPr marL="637200" indent="-457200">
              <a:buFont typeface="Arial" panose="020B0604020202020204" pitchFamily="34" charset="0"/>
              <a:buChar char="•"/>
            </a:pPr>
            <a:r>
              <a:rPr lang="en-GB" sz="3200" dirty="0">
                <a:solidFill>
                  <a:schemeClr val="tx1"/>
                </a:solidFill>
              </a:rPr>
              <a:t>Create a better user interface to produce </a:t>
            </a:r>
            <a:r>
              <a:rPr lang="en-GB" sz="3200">
                <a:solidFill>
                  <a:schemeClr val="tx1"/>
                </a:solidFill>
              </a:rPr>
              <a:t>a spectrum </a:t>
            </a:r>
            <a:endParaRPr lang="en-GB" sz="3200" dirty="0">
              <a:solidFill>
                <a:schemeClr val="tx1"/>
              </a:solidFill>
            </a:endParaRPr>
          </a:p>
          <a:p>
            <a:pPr marL="637200" indent="-457200">
              <a:buFont typeface="Arial" panose="020B0604020202020204" pitchFamily="34" charset="0"/>
              <a:buChar char="•"/>
            </a:pPr>
            <a:endParaRPr lang="en-GB" sz="3200" dirty="0">
              <a:solidFill>
                <a:schemeClr val="tx1"/>
              </a:solidFill>
            </a:endParaRPr>
          </a:p>
        </p:txBody>
      </p:sp>
      <p:grpSp>
        <p:nvGrpSpPr>
          <p:cNvPr id="102" name="Group 101">
            <a:extLst>
              <a:ext uri="{FF2B5EF4-FFF2-40B4-BE49-F238E27FC236}">
                <a16:creationId xmlns:a16="http://schemas.microsoft.com/office/drawing/2014/main" id="{89D1CA1F-F770-430F-B8D8-93CFD7675ACC}"/>
              </a:ext>
            </a:extLst>
          </p:cNvPr>
          <p:cNvGrpSpPr/>
          <p:nvPr/>
        </p:nvGrpSpPr>
        <p:grpSpPr>
          <a:xfrm>
            <a:off x="1200153" y="27552349"/>
            <a:ext cx="13651562" cy="4142028"/>
            <a:chOff x="-127155" y="21380149"/>
            <a:chExt cx="13651562" cy="4142028"/>
          </a:xfrm>
        </p:grpSpPr>
        <p:sp>
          <p:nvSpPr>
            <p:cNvPr id="146" name="Rounded Rectangle 25">
              <a:extLst>
                <a:ext uri="{FF2B5EF4-FFF2-40B4-BE49-F238E27FC236}">
                  <a16:creationId xmlns:a16="http://schemas.microsoft.com/office/drawing/2014/main" id="{7A8736E5-4F0A-4CCC-97FD-2C82D5AB61B5}"/>
                </a:ext>
              </a:extLst>
            </p:cNvPr>
            <p:cNvSpPr/>
            <p:nvPr/>
          </p:nvSpPr>
          <p:spPr>
            <a:xfrm>
              <a:off x="-127155" y="21380149"/>
              <a:ext cx="13651562" cy="4142028"/>
            </a:xfrm>
            <a:prstGeom prst="roundRect">
              <a:avLst>
                <a:gd name="adj" fmla="val 6255"/>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GB" sz="4800" b="1" dirty="0">
                  <a:solidFill>
                    <a:schemeClr val="tx1"/>
                  </a:solidFill>
                </a:rPr>
                <a:t>Peaks Distribution in Data Set:</a:t>
              </a:r>
            </a:p>
            <a:p>
              <a:pPr marL="637200" indent="-457200">
                <a:buFont typeface="Arial" panose="020B0604020202020204" pitchFamily="34" charset="0"/>
                <a:buChar char="•"/>
              </a:pPr>
              <a:endParaRPr lang="en-GB" sz="3200" dirty="0">
                <a:solidFill>
                  <a:schemeClr val="tx1"/>
                </a:solidFill>
              </a:endParaRPr>
            </a:p>
          </p:txBody>
        </p:sp>
        <p:grpSp>
          <p:nvGrpSpPr>
            <p:cNvPr id="101" name="Group 100">
              <a:extLst>
                <a:ext uri="{FF2B5EF4-FFF2-40B4-BE49-F238E27FC236}">
                  <a16:creationId xmlns:a16="http://schemas.microsoft.com/office/drawing/2014/main" id="{E8C49D34-B073-4787-8E70-42ED7FAC50AA}"/>
                </a:ext>
              </a:extLst>
            </p:cNvPr>
            <p:cNvGrpSpPr/>
            <p:nvPr/>
          </p:nvGrpSpPr>
          <p:grpSpPr>
            <a:xfrm>
              <a:off x="71525" y="22381922"/>
              <a:ext cx="13254202" cy="2705114"/>
              <a:chOff x="108158" y="22890881"/>
              <a:chExt cx="13254202" cy="2705114"/>
            </a:xfrm>
          </p:grpSpPr>
          <p:grpSp>
            <p:nvGrpSpPr>
              <p:cNvPr id="97" name="Group 96">
                <a:extLst>
                  <a:ext uri="{FF2B5EF4-FFF2-40B4-BE49-F238E27FC236}">
                    <a16:creationId xmlns:a16="http://schemas.microsoft.com/office/drawing/2014/main" id="{1BFED8CF-7637-426B-9386-E60645597249}"/>
                  </a:ext>
                </a:extLst>
              </p:cNvPr>
              <p:cNvGrpSpPr/>
              <p:nvPr/>
            </p:nvGrpSpPr>
            <p:grpSpPr>
              <a:xfrm>
                <a:off x="108158" y="23255098"/>
                <a:ext cx="13254202" cy="2340897"/>
                <a:chOff x="18755509" y="3408196"/>
                <a:chExt cx="16528409" cy="2616099"/>
              </a:xfrm>
            </p:grpSpPr>
            <p:pic>
              <p:nvPicPr>
                <p:cNvPr id="1110" name="Picture 86">
                  <a:extLst>
                    <a:ext uri="{FF2B5EF4-FFF2-40B4-BE49-F238E27FC236}">
                      <a16:creationId xmlns:a16="http://schemas.microsoft.com/office/drawing/2014/main" id="{1E4BB1B6-26B5-4E9F-97BF-BC7117BBC976}"/>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31328626" y="3408196"/>
                  <a:ext cx="3955292" cy="2616099"/>
                </a:xfrm>
                <a:prstGeom prst="rect">
                  <a:avLst/>
                </a:prstGeom>
                <a:noFill/>
                <a:extLst>
                  <a:ext uri="{909E8E84-426E-40DD-AFC4-6F175D3DCCD1}">
                    <a14:hiddenFill xmlns:a14="http://schemas.microsoft.com/office/drawing/2010/main">
                      <a:solidFill>
                        <a:srgbClr val="FFFFFF"/>
                      </a:solidFill>
                    </a14:hiddenFill>
                  </a:ext>
                </a:extLst>
              </p:spPr>
            </p:pic>
            <p:pic>
              <p:nvPicPr>
                <p:cNvPr id="1112" name="Picture 88">
                  <a:extLst>
                    <a:ext uri="{FF2B5EF4-FFF2-40B4-BE49-F238E27FC236}">
                      <a16:creationId xmlns:a16="http://schemas.microsoft.com/office/drawing/2014/main" id="{97FF067F-D219-46C3-9097-9943A962BFB2}"/>
                    </a:ext>
                  </a:extLst>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27122721" y="3441895"/>
                  <a:ext cx="3955292" cy="2574574"/>
                </a:xfrm>
                <a:prstGeom prst="rect">
                  <a:avLst/>
                </a:prstGeom>
                <a:noFill/>
                <a:extLst>
                  <a:ext uri="{909E8E84-426E-40DD-AFC4-6F175D3DCCD1}">
                    <a14:hiddenFill xmlns:a14="http://schemas.microsoft.com/office/drawing/2010/main">
                      <a:solidFill>
                        <a:srgbClr val="FFFFFF"/>
                      </a:solidFill>
                    </a14:hiddenFill>
                  </a:ext>
                </a:extLst>
              </p:spPr>
            </p:pic>
            <p:pic>
              <p:nvPicPr>
                <p:cNvPr id="1114" name="Picture 90">
                  <a:extLst>
                    <a:ext uri="{FF2B5EF4-FFF2-40B4-BE49-F238E27FC236}">
                      <a16:creationId xmlns:a16="http://schemas.microsoft.com/office/drawing/2014/main" id="{B69D454A-7E7B-4F0C-9CC4-2980106A487C}"/>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22882220" y="3447003"/>
                  <a:ext cx="3955292" cy="2574574"/>
                </a:xfrm>
                <a:prstGeom prst="rect">
                  <a:avLst/>
                </a:prstGeom>
                <a:noFill/>
                <a:extLst>
                  <a:ext uri="{909E8E84-426E-40DD-AFC4-6F175D3DCCD1}">
                    <a14:hiddenFill xmlns:a14="http://schemas.microsoft.com/office/drawing/2010/main">
                      <a:solidFill>
                        <a:srgbClr val="FFFFFF"/>
                      </a:solidFill>
                    </a14:hiddenFill>
                  </a:ext>
                </a:extLst>
              </p:spPr>
            </p:pic>
            <p:pic>
              <p:nvPicPr>
                <p:cNvPr id="1116" name="Picture 92">
                  <a:extLst>
                    <a:ext uri="{FF2B5EF4-FFF2-40B4-BE49-F238E27FC236}">
                      <a16:creationId xmlns:a16="http://schemas.microsoft.com/office/drawing/2014/main" id="{C41929E5-E621-4CF0-8D3B-CBB694283AAE}"/>
                    </a:ext>
                  </a:extLst>
                </p:cNvPr>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8755509" y="3428959"/>
                  <a:ext cx="3955292" cy="25745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 name="Group 99">
                <a:extLst>
                  <a:ext uri="{FF2B5EF4-FFF2-40B4-BE49-F238E27FC236}">
                    <a16:creationId xmlns:a16="http://schemas.microsoft.com/office/drawing/2014/main" id="{AC8F3C2E-97C1-486F-80A7-CC3EBECC335B}"/>
                  </a:ext>
                </a:extLst>
              </p:cNvPr>
              <p:cNvGrpSpPr/>
              <p:nvPr/>
            </p:nvGrpSpPr>
            <p:grpSpPr>
              <a:xfrm>
                <a:off x="765738" y="22890881"/>
                <a:ext cx="12440965" cy="382796"/>
                <a:chOff x="765738" y="22890881"/>
                <a:chExt cx="12440965" cy="382796"/>
              </a:xfrm>
            </p:grpSpPr>
            <p:sp>
              <p:nvSpPr>
                <p:cNvPr id="99" name="TextBox 98">
                  <a:extLst>
                    <a:ext uri="{FF2B5EF4-FFF2-40B4-BE49-F238E27FC236}">
                      <a16:creationId xmlns:a16="http://schemas.microsoft.com/office/drawing/2014/main" id="{F34DE86A-73ED-48FB-A011-673E937247EF}"/>
                    </a:ext>
                  </a:extLst>
                </p:cNvPr>
                <p:cNvSpPr txBox="1"/>
                <p:nvPr/>
              </p:nvSpPr>
              <p:spPr>
                <a:xfrm>
                  <a:off x="765738" y="22890881"/>
                  <a:ext cx="2427891" cy="369332"/>
                </a:xfrm>
                <a:prstGeom prst="rect">
                  <a:avLst/>
                </a:prstGeom>
                <a:noFill/>
              </p:spPr>
              <p:txBody>
                <a:bodyPr wrap="square" rtlCol="0">
                  <a:spAutoFit/>
                </a:bodyPr>
                <a:lstStyle/>
                <a:p>
                  <a:r>
                    <a:rPr lang="en-US" sz="1800" dirty="0"/>
                    <a:t>1 Peak Distribution</a:t>
                  </a:r>
                </a:p>
              </p:txBody>
            </p:sp>
            <p:sp>
              <p:nvSpPr>
                <p:cNvPr id="154" name="TextBox 153">
                  <a:extLst>
                    <a:ext uri="{FF2B5EF4-FFF2-40B4-BE49-F238E27FC236}">
                      <a16:creationId xmlns:a16="http://schemas.microsoft.com/office/drawing/2014/main" id="{1DE26BD0-D810-4610-97D5-9DB3D8D4DB44}"/>
                    </a:ext>
                  </a:extLst>
                </p:cNvPr>
                <p:cNvSpPr txBox="1"/>
                <p:nvPr/>
              </p:nvSpPr>
              <p:spPr>
                <a:xfrm>
                  <a:off x="4071118" y="22890881"/>
                  <a:ext cx="2427891" cy="369332"/>
                </a:xfrm>
                <a:prstGeom prst="rect">
                  <a:avLst/>
                </a:prstGeom>
                <a:noFill/>
              </p:spPr>
              <p:txBody>
                <a:bodyPr wrap="square" rtlCol="0">
                  <a:spAutoFit/>
                </a:bodyPr>
                <a:lstStyle/>
                <a:p>
                  <a:r>
                    <a:rPr lang="en-US" sz="1800" dirty="0"/>
                    <a:t>2 Peaks Distribution</a:t>
                  </a:r>
                </a:p>
              </p:txBody>
            </p:sp>
            <p:sp>
              <p:nvSpPr>
                <p:cNvPr id="155" name="TextBox 154">
                  <a:extLst>
                    <a:ext uri="{FF2B5EF4-FFF2-40B4-BE49-F238E27FC236}">
                      <a16:creationId xmlns:a16="http://schemas.microsoft.com/office/drawing/2014/main" id="{0D8DA21E-AE81-45AB-B39C-D637EA9EC6F6}"/>
                    </a:ext>
                  </a:extLst>
                </p:cNvPr>
                <p:cNvSpPr txBox="1"/>
                <p:nvPr/>
              </p:nvSpPr>
              <p:spPr>
                <a:xfrm>
                  <a:off x="10778812" y="22890881"/>
                  <a:ext cx="2427891" cy="369332"/>
                </a:xfrm>
                <a:prstGeom prst="rect">
                  <a:avLst/>
                </a:prstGeom>
                <a:noFill/>
              </p:spPr>
              <p:txBody>
                <a:bodyPr wrap="square" rtlCol="0">
                  <a:spAutoFit/>
                </a:bodyPr>
                <a:lstStyle/>
                <a:p>
                  <a:r>
                    <a:rPr lang="en-US" sz="1800" dirty="0"/>
                    <a:t>4 Peaks Distribution</a:t>
                  </a:r>
                </a:p>
              </p:txBody>
            </p:sp>
            <p:sp>
              <p:nvSpPr>
                <p:cNvPr id="156" name="TextBox 155">
                  <a:extLst>
                    <a:ext uri="{FF2B5EF4-FFF2-40B4-BE49-F238E27FC236}">
                      <a16:creationId xmlns:a16="http://schemas.microsoft.com/office/drawing/2014/main" id="{2EDA7FBF-95C6-4DA9-B149-959591366F5A}"/>
                    </a:ext>
                  </a:extLst>
                </p:cNvPr>
                <p:cNvSpPr txBox="1"/>
                <p:nvPr/>
              </p:nvSpPr>
              <p:spPr>
                <a:xfrm>
                  <a:off x="7424965" y="22904345"/>
                  <a:ext cx="2427891" cy="369332"/>
                </a:xfrm>
                <a:prstGeom prst="rect">
                  <a:avLst/>
                </a:prstGeom>
                <a:noFill/>
              </p:spPr>
              <p:txBody>
                <a:bodyPr wrap="square" rtlCol="0">
                  <a:spAutoFit/>
                </a:bodyPr>
                <a:lstStyle/>
                <a:p>
                  <a:r>
                    <a:rPr lang="en-US" sz="1800" dirty="0"/>
                    <a:t>3 Peaks Distribution</a:t>
                  </a:r>
                </a:p>
              </p:txBody>
            </p:sp>
          </p:grpSp>
        </p:grpSp>
      </p:grpSp>
      <p:grpSp>
        <p:nvGrpSpPr>
          <p:cNvPr id="1027" name="Group 1026">
            <a:extLst>
              <a:ext uri="{FF2B5EF4-FFF2-40B4-BE49-F238E27FC236}">
                <a16:creationId xmlns:a16="http://schemas.microsoft.com/office/drawing/2014/main" id="{7EB3F8A9-FEC7-45D4-A217-CDD4F982509F}"/>
              </a:ext>
            </a:extLst>
          </p:cNvPr>
          <p:cNvGrpSpPr/>
          <p:nvPr/>
        </p:nvGrpSpPr>
        <p:grpSpPr>
          <a:xfrm>
            <a:off x="31015323" y="8009081"/>
            <a:ext cx="11295426" cy="4897639"/>
            <a:chOff x="31371965" y="7151563"/>
            <a:chExt cx="11295426" cy="4897639"/>
          </a:xfrm>
        </p:grpSpPr>
        <p:pic>
          <p:nvPicPr>
            <p:cNvPr id="1118" name="Picture 94">
              <a:extLst>
                <a:ext uri="{FF2B5EF4-FFF2-40B4-BE49-F238E27FC236}">
                  <a16:creationId xmlns:a16="http://schemas.microsoft.com/office/drawing/2014/main" id="{8070BFEB-CADD-4D69-B801-516E39F4E7B7}"/>
                </a:ext>
              </a:extLst>
            </p:cNvP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31376476" y="7151563"/>
              <a:ext cx="35433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120" name="Picture 96">
              <a:extLst>
                <a:ext uri="{FF2B5EF4-FFF2-40B4-BE49-F238E27FC236}">
                  <a16:creationId xmlns:a16="http://schemas.microsoft.com/office/drawing/2014/main" id="{D6D29ABC-64CA-41A6-BA4D-152A6614045F}"/>
                </a:ext>
              </a:extLst>
            </p:cNvPr>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39047891" y="7151563"/>
              <a:ext cx="36195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122" name="Picture 98">
              <a:extLst>
                <a:ext uri="{FF2B5EF4-FFF2-40B4-BE49-F238E27FC236}">
                  <a16:creationId xmlns:a16="http://schemas.microsoft.com/office/drawing/2014/main" id="{2F81F95C-3339-4318-B5AC-48F1EAEBE966}"/>
                </a:ext>
              </a:extLst>
            </p:cNvPr>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35255630" y="7151563"/>
              <a:ext cx="35433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124" name="Picture 100">
              <a:extLst>
                <a:ext uri="{FF2B5EF4-FFF2-40B4-BE49-F238E27FC236}">
                  <a16:creationId xmlns:a16="http://schemas.microsoft.com/office/drawing/2014/main" id="{2AFDA227-1DE8-4D82-8A62-1BEE162A1762}"/>
                </a:ext>
              </a:extLst>
            </p:cNvPr>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31371965" y="9687002"/>
              <a:ext cx="35433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126" name="Picture 102">
              <a:extLst>
                <a:ext uri="{FF2B5EF4-FFF2-40B4-BE49-F238E27FC236}">
                  <a16:creationId xmlns:a16="http://schemas.microsoft.com/office/drawing/2014/main" id="{BB43A376-B58F-4F57-810F-631249E2EEFF}"/>
                </a:ext>
              </a:extLst>
            </p:cNvPr>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39007525" y="9687002"/>
              <a:ext cx="36195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128" name="Picture 104">
              <a:extLst>
                <a:ext uri="{FF2B5EF4-FFF2-40B4-BE49-F238E27FC236}">
                  <a16:creationId xmlns:a16="http://schemas.microsoft.com/office/drawing/2014/main" id="{2A3CD353-7E9A-42EB-9303-499CE763F0DB}"/>
                </a:ext>
              </a:extLst>
            </p:cNvPr>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35255630" y="9687002"/>
              <a:ext cx="3543300" cy="2362200"/>
            </a:xfrm>
            <a:prstGeom prst="rect">
              <a:avLst/>
            </a:prstGeom>
            <a:noFill/>
            <a:extLst>
              <a:ext uri="{909E8E84-426E-40DD-AFC4-6F175D3DCCD1}">
                <a14:hiddenFill xmlns:a14="http://schemas.microsoft.com/office/drawing/2010/main">
                  <a:solidFill>
                    <a:srgbClr val="FFFFFF"/>
                  </a:solidFill>
                </a14:hiddenFill>
              </a:ext>
            </a:extLst>
          </p:spPr>
        </p:pic>
      </p:grpSp>
      <p:sp>
        <p:nvSpPr>
          <p:cNvPr id="170" name="Rounded Rectangle 25">
            <a:extLst>
              <a:ext uri="{FF2B5EF4-FFF2-40B4-BE49-F238E27FC236}">
                <a16:creationId xmlns:a16="http://schemas.microsoft.com/office/drawing/2014/main" id="{2D5BAC0C-08F7-410E-BCCA-A5A98BB4716E}"/>
              </a:ext>
            </a:extLst>
          </p:cNvPr>
          <p:cNvSpPr/>
          <p:nvPr/>
        </p:nvSpPr>
        <p:spPr>
          <a:xfrm>
            <a:off x="30710125" y="4875572"/>
            <a:ext cx="12206228" cy="11971813"/>
          </a:xfrm>
          <a:prstGeom prst="roundRect">
            <a:avLst>
              <a:gd name="adj" fmla="val 6255"/>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GB" sz="4800" b="1" dirty="0">
                <a:solidFill>
                  <a:schemeClr val="tx1"/>
                </a:solidFill>
              </a:rPr>
              <a:t>User Application:</a:t>
            </a:r>
          </a:p>
          <a:p>
            <a:pPr marL="637200" indent="-457200">
              <a:buFont typeface="Arial" panose="020B0604020202020204" pitchFamily="34" charset="0"/>
              <a:buChar char="•"/>
            </a:pPr>
            <a:r>
              <a:rPr lang="en-GB" sz="3200" dirty="0">
                <a:solidFill>
                  <a:schemeClr val="tx1"/>
                </a:solidFill>
              </a:rPr>
              <a:t>User can specify position and width of peaks.</a:t>
            </a:r>
          </a:p>
          <a:p>
            <a:pPr marL="637200" indent="-457200">
              <a:buFont typeface="Arial" panose="020B0604020202020204" pitchFamily="34" charset="0"/>
              <a:buChar char="•"/>
            </a:pPr>
            <a:r>
              <a:rPr lang="en-GB" sz="3200" dirty="0">
                <a:solidFill>
                  <a:schemeClr val="tx1"/>
                </a:solidFill>
              </a:rPr>
              <a:t>Experiment shows that quality of predicted depends on if the input spectrum has been trained by neural network. </a:t>
            </a:r>
          </a:p>
        </p:txBody>
      </p:sp>
      <p:sp>
        <p:nvSpPr>
          <p:cNvPr id="1029" name="TextBox 1028">
            <a:extLst>
              <a:ext uri="{FF2B5EF4-FFF2-40B4-BE49-F238E27FC236}">
                <a16:creationId xmlns:a16="http://schemas.microsoft.com/office/drawing/2014/main" id="{3ABD8CA3-529D-42A8-93F6-2B173856FB21}"/>
              </a:ext>
            </a:extLst>
          </p:cNvPr>
          <p:cNvSpPr txBox="1"/>
          <p:nvPr/>
        </p:nvSpPr>
        <p:spPr>
          <a:xfrm>
            <a:off x="32375473" y="7400233"/>
            <a:ext cx="8590330" cy="323165"/>
          </a:xfrm>
          <a:prstGeom prst="rect">
            <a:avLst/>
          </a:prstGeom>
          <a:noFill/>
        </p:spPr>
        <p:txBody>
          <a:bodyPr wrap="square" rtlCol="0">
            <a:spAutoFit/>
          </a:bodyPr>
          <a:lstStyle/>
          <a:p>
            <a:r>
              <a:rPr lang="en-US" sz="1500" dirty="0"/>
              <a:t>Following graphs show that if the width of the spectrum is unprecedented the prediction can be poor</a:t>
            </a:r>
          </a:p>
        </p:txBody>
      </p:sp>
      <p:sp>
        <p:nvSpPr>
          <p:cNvPr id="1031" name="TextBox 1030">
            <a:extLst>
              <a:ext uri="{FF2B5EF4-FFF2-40B4-BE49-F238E27FC236}">
                <a16:creationId xmlns:a16="http://schemas.microsoft.com/office/drawing/2014/main" id="{FBFD6B5E-83F7-4869-8D96-8352F207BD04}"/>
              </a:ext>
            </a:extLst>
          </p:cNvPr>
          <p:cNvSpPr txBox="1"/>
          <p:nvPr/>
        </p:nvSpPr>
        <p:spPr>
          <a:xfrm>
            <a:off x="31964955" y="7775972"/>
            <a:ext cx="1644035" cy="323165"/>
          </a:xfrm>
          <a:prstGeom prst="rect">
            <a:avLst/>
          </a:prstGeom>
          <a:noFill/>
        </p:spPr>
        <p:txBody>
          <a:bodyPr wrap="square" rtlCol="0">
            <a:spAutoFit/>
          </a:bodyPr>
          <a:lstStyle/>
          <a:p>
            <a:r>
              <a:rPr lang="en-US" sz="1500" dirty="0"/>
              <a:t>Desired spectrum</a:t>
            </a:r>
          </a:p>
        </p:txBody>
      </p:sp>
      <p:sp>
        <p:nvSpPr>
          <p:cNvPr id="1033" name="TextBox 1032">
            <a:extLst>
              <a:ext uri="{FF2B5EF4-FFF2-40B4-BE49-F238E27FC236}">
                <a16:creationId xmlns:a16="http://schemas.microsoft.com/office/drawing/2014/main" id="{2C574F65-7C8F-4FC8-98F9-78CFEE090914}"/>
              </a:ext>
            </a:extLst>
          </p:cNvPr>
          <p:cNvSpPr txBox="1"/>
          <p:nvPr/>
        </p:nvSpPr>
        <p:spPr>
          <a:xfrm>
            <a:off x="35147949" y="7760879"/>
            <a:ext cx="3543300" cy="323165"/>
          </a:xfrm>
          <a:prstGeom prst="rect">
            <a:avLst/>
          </a:prstGeom>
          <a:noFill/>
        </p:spPr>
        <p:txBody>
          <a:bodyPr wrap="square" rtlCol="0">
            <a:spAutoFit/>
          </a:bodyPr>
          <a:lstStyle/>
          <a:p>
            <a:r>
              <a:rPr lang="en-US" sz="1500" dirty="0"/>
              <a:t>Spectrum generated by predicted design</a:t>
            </a:r>
          </a:p>
        </p:txBody>
      </p:sp>
      <p:sp>
        <p:nvSpPr>
          <p:cNvPr id="1035" name="TextBox 1034">
            <a:extLst>
              <a:ext uri="{FF2B5EF4-FFF2-40B4-BE49-F238E27FC236}">
                <a16:creationId xmlns:a16="http://schemas.microsoft.com/office/drawing/2014/main" id="{DF9312BD-DC37-4BC2-B930-52FCDAED31A0}"/>
              </a:ext>
            </a:extLst>
          </p:cNvPr>
          <p:cNvSpPr txBox="1"/>
          <p:nvPr/>
        </p:nvSpPr>
        <p:spPr>
          <a:xfrm>
            <a:off x="39781615" y="7724577"/>
            <a:ext cx="3040083" cy="323165"/>
          </a:xfrm>
          <a:prstGeom prst="rect">
            <a:avLst/>
          </a:prstGeom>
          <a:noFill/>
        </p:spPr>
        <p:txBody>
          <a:bodyPr wrap="square" rtlCol="0">
            <a:spAutoFit/>
          </a:bodyPr>
          <a:lstStyle/>
          <a:p>
            <a:r>
              <a:rPr lang="en-US" sz="1500" dirty="0"/>
              <a:t>Predicted design</a:t>
            </a:r>
          </a:p>
        </p:txBody>
      </p:sp>
      <p:pic>
        <p:nvPicPr>
          <p:cNvPr id="1130" name="Picture 106">
            <a:extLst>
              <a:ext uri="{FF2B5EF4-FFF2-40B4-BE49-F238E27FC236}">
                <a16:creationId xmlns:a16="http://schemas.microsoft.com/office/drawing/2014/main" id="{DBECBB36-A2A3-4A8E-9818-807C55D4FF14}"/>
              </a:ext>
            </a:extLst>
          </p:cNvPr>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31015323" y="13678029"/>
            <a:ext cx="35433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132" name="Picture 108">
            <a:extLst>
              <a:ext uri="{FF2B5EF4-FFF2-40B4-BE49-F238E27FC236}">
                <a16:creationId xmlns:a16="http://schemas.microsoft.com/office/drawing/2014/main" id="{BAD9134A-327D-4B74-8D13-C07ABFEBDF25}"/>
              </a:ext>
            </a:extLst>
          </p:cNvPr>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38782653" y="13689232"/>
            <a:ext cx="36195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134" name="Picture 110">
            <a:extLst>
              <a:ext uri="{FF2B5EF4-FFF2-40B4-BE49-F238E27FC236}">
                <a16:creationId xmlns:a16="http://schemas.microsoft.com/office/drawing/2014/main" id="{ADB069FA-1456-4301-833A-C6D51C894E71}"/>
              </a:ext>
            </a:extLst>
          </p:cNvPr>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34898988" y="13689232"/>
            <a:ext cx="3543300" cy="2362200"/>
          </a:xfrm>
          <a:prstGeom prst="rect">
            <a:avLst/>
          </a:prstGeom>
          <a:noFill/>
          <a:extLst>
            <a:ext uri="{909E8E84-426E-40DD-AFC4-6F175D3DCCD1}">
              <a14:hiddenFill xmlns:a14="http://schemas.microsoft.com/office/drawing/2010/main">
                <a:solidFill>
                  <a:srgbClr val="FFFFFF"/>
                </a:solidFill>
              </a14:hiddenFill>
            </a:ext>
          </a:extLst>
        </p:spPr>
      </p:pic>
      <p:sp>
        <p:nvSpPr>
          <p:cNvPr id="181" name="TextBox 180">
            <a:extLst>
              <a:ext uri="{FF2B5EF4-FFF2-40B4-BE49-F238E27FC236}">
                <a16:creationId xmlns:a16="http://schemas.microsoft.com/office/drawing/2014/main" id="{FFE2263E-63BA-4C84-AE23-983AA3342457}"/>
              </a:ext>
            </a:extLst>
          </p:cNvPr>
          <p:cNvSpPr txBox="1"/>
          <p:nvPr/>
        </p:nvSpPr>
        <p:spPr>
          <a:xfrm>
            <a:off x="32518074" y="12974810"/>
            <a:ext cx="8590330" cy="323165"/>
          </a:xfrm>
          <a:prstGeom prst="rect">
            <a:avLst/>
          </a:prstGeom>
          <a:noFill/>
        </p:spPr>
        <p:txBody>
          <a:bodyPr wrap="square" rtlCol="0">
            <a:spAutoFit/>
          </a:bodyPr>
          <a:lstStyle/>
          <a:p>
            <a:r>
              <a:rPr lang="en-US" sz="1500" dirty="0"/>
              <a:t>Following graphs show that if the distribution of peaks is precedented, prediction can be poor </a:t>
            </a:r>
          </a:p>
        </p:txBody>
      </p:sp>
      <p:sp>
        <p:nvSpPr>
          <p:cNvPr id="182" name="TextBox 181">
            <a:extLst>
              <a:ext uri="{FF2B5EF4-FFF2-40B4-BE49-F238E27FC236}">
                <a16:creationId xmlns:a16="http://schemas.microsoft.com/office/drawing/2014/main" id="{30135FDB-8F5B-4064-9296-B67248178263}"/>
              </a:ext>
            </a:extLst>
          </p:cNvPr>
          <p:cNvSpPr txBox="1"/>
          <p:nvPr/>
        </p:nvSpPr>
        <p:spPr>
          <a:xfrm>
            <a:off x="31940757" y="13395032"/>
            <a:ext cx="1644035" cy="323165"/>
          </a:xfrm>
          <a:prstGeom prst="rect">
            <a:avLst/>
          </a:prstGeom>
          <a:noFill/>
        </p:spPr>
        <p:txBody>
          <a:bodyPr wrap="square" rtlCol="0">
            <a:spAutoFit/>
          </a:bodyPr>
          <a:lstStyle/>
          <a:p>
            <a:r>
              <a:rPr lang="en-US" sz="1500" dirty="0"/>
              <a:t>Desired spectrum</a:t>
            </a:r>
          </a:p>
        </p:txBody>
      </p:sp>
      <p:sp>
        <p:nvSpPr>
          <p:cNvPr id="183" name="TextBox 182">
            <a:extLst>
              <a:ext uri="{FF2B5EF4-FFF2-40B4-BE49-F238E27FC236}">
                <a16:creationId xmlns:a16="http://schemas.microsoft.com/office/drawing/2014/main" id="{E3173D93-36BF-4B88-96C0-3B6ED14FB4DB}"/>
              </a:ext>
            </a:extLst>
          </p:cNvPr>
          <p:cNvSpPr txBox="1"/>
          <p:nvPr/>
        </p:nvSpPr>
        <p:spPr>
          <a:xfrm>
            <a:off x="35107583" y="13397718"/>
            <a:ext cx="3543300" cy="323165"/>
          </a:xfrm>
          <a:prstGeom prst="rect">
            <a:avLst/>
          </a:prstGeom>
          <a:noFill/>
        </p:spPr>
        <p:txBody>
          <a:bodyPr wrap="square" rtlCol="0">
            <a:spAutoFit/>
          </a:bodyPr>
          <a:lstStyle/>
          <a:p>
            <a:r>
              <a:rPr lang="en-US" sz="1500" dirty="0"/>
              <a:t>Spectrum generated by predicted design</a:t>
            </a:r>
          </a:p>
        </p:txBody>
      </p:sp>
      <p:sp>
        <p:nvSpPr>
          <p:cNvPr id="184" name="TextBox 183">
            <a:extLst>
              <a:ext uri="{FF2B5EF4-FFF2-40B4-BE49-F238E27FC236}">
                <a16:creationId xmlns:a16="http://schemas.microsoft.com/office/drawing/2014/main" id="{78AD6DEE-E4B9-451C-A6FC-8A1D31EAFCCD}"/>
              </a:ext>
            </a:extLst>
          </p:cNvPr>
          <p:cNvSpPr txBox="1"/>
          <p:nvPr/>
        </p:nvSpPr>
        <p:spPr>
          <a:xfrm>
            <a:off x="40008041" y="13402118"/>
            <a:ext cx="1584460" cy="323165"/>
          </a:xfrm>
          <a:prstGeom prst="rect">
            <a:avLst/>
          </a:prstGeom>
          <a:noFill/>
        </p:spPr>
        <p:txBody>
          <a:bodyPr wrap="square" rtlCol="0">
            <a:spAutoFit/>
          </a:bodyPr>
          <a:lstStyle/>
          <a:p>
            <a:r>
              <a:rPr lang="en-US" sz="1500" dirty="0"/>
              <a:t>Predicted design</a:t>
            </a:r>
          </a:p>
        </p:txBody>
      </p:sp>
    </p:spTree>
    <p:extLst>
      <p:ext uri="{BB962C8B-B14F-4D97-AF65-F5344CB8AC3E}">
        <p14:creationId xmlns:p14="http://schemas.microsoft.com/office/powerpoint/2010/main" val="41557584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6004</TotalTime>
  <Words>1753</Words>
  <Application>Microsoft Office PowerPoint</Application>
  <PresentationFormat>Custom</PresentationFormat>
  <Paragraphs>174</Paragraphs>
  <Slides>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Arial</vt:lpstr>
      <vt:lpstr>Calibri</vt:lpstr>
      <vt:lpstr>Calibri Light</vt:lpstr>
      <vt:lpstr>Office Theme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Alice Leach</dc:creator>
  <cp:lastModifiedBy>Han Shengnan</cp:lastModifiedBy>
  <cp:revision>163</cp:revision>
  <cp:lastPrinted>2013-11-12T08:23:04Z</cp:lastPrinted>
  <dcterms:created xsi:type="dcterms:W3CDTF">2013-11-07T21:04:08Z</dcterms:created>
  <dcterms:modified xsi:type="dcterms:W3CDTF">2019-08-06T22:51:51Z</dcterms:modified>
</cp:coreProperties>
</file>